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sldIdLst>
    <p:sldId id="257" r:id="rId2"/>
    <p:sldId id="285" r:id="rId3"/>
    <p:sldId id="282" r:id="rId4"/>
    <p:sldId id="284" r:id="rId5"/>
    <p:sldId id="287" r:id="rId6"/>
    <p:sldId id="288" r:id="rId7"/>
    <p:sldId id="289" r:id="rId8"/>
    <p:sldId id="290" r:id="rId9"/>
    <p:sldId id="291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273" r:id="rId19"/>
    <p:sldId id="301" r:id="rId20"/>
    <p:sldId id="303" r:id="rId21"/>
    <p:sldId id="275" r:id="rId22"/>
    <p:sldId id="276" r:id="rId23"/>
    <p:sldId id="277" r:id="rId24"/>
    <p:sldId id="278" r:id="rId25"/>
    <p:sldId id="302" r:id="rId26"/>
  </p:sldIdLst>
  <p:sldSz cx="9144000" cy="6858000" type="screen4x3"/>
  <p:notesSz cx="6858000" cy="9144000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8B22"/>
    <a:srgbClr val="FFD300"/>
    <a:srgbClr val="F28E00"/>
    <a:srgbClr val="CDE2AC"/>
    <a:srgbClr val="9DB8D4"/>
    <a:srgbClr val="EDEEEF"/>
    <a:srgbClr val="637EA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768" autoAdjust="0"/>
    <p:restoredTop sz="94660" autoAdjust="0"/>
  </p:normalViewPr>
  <p:slideViewPr>
    <p:cSldViewPr>
      <p:cViewPr varScale="1">
        <p:scale>
          <a:sx n="83" d="100"/>
          <a:sy n="83" d="100"/>
        </p:scale>
        <p:origin x="-27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8.xml"/><Relationship Id="rId2" Type="http://schemas.openxmlformats.org/officeDocument/2006/relationships/slide" Target="slides/slide4.xml"/><Relationship Id="rId1" Type="http://schemas.openxmlformats.org/officeDocument/2006/relationships/slide" Target="slides/slide1.xml"/><Relationship Id="rId6" Type="http://schemas.openxmlformats.org/officeDocument/2006/relationships/slide" Target="slides/slide24.xml"/><Relationship Id="rId5" Type="http://schemas.openxmlformats.org/officeDocument/2006/relationships/slide" Target="slides/slide23.xml"/><Relationship Id="rId4" Type="http://schemas.openxmlformats.org/officeDocument/2006/relationships/slide" Target="slides/slide2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rgbClr val="007B5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>
              <a:solidFill>
                <a:schemeClr val="accent2"/>
              </a:solidFill>
            </a:endParaRPr>
          </a:p>
        </p:txBody>
      </p:sp>
      <p:sp>
        <p:nvSpPr>
          <p:cNvPr id="219139" name="Text Box 3"/>
          <p:cNvSpPr txBox="1">
            <a:spLocks noChangeArrowheads="1"/>
          </p:cNvSpPr>
          <p:nvPr/>
        </p:nvSpPr>
        <p:spPr bwMode="auto">
          <a:xfrm>
            <a:off x="1258888" y="6569075"/>
            <a:ext cx="27368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sz="1200">
                <a:solidFill>
                  <a:schemeClr val="bg1"/>
                </a:solidFill>
              </a:rPr>
              <a:t>www.bundesheer.at</a:t>
            </a:r>
          </a:p>
        </p:txBody>
      </p:sp>
      <p:sp>
        <p:nvSpPr>
          <p:cNvPr id="219140" name="Text Box 4"/>
          <p:cNvSpPr txBox="1">
            <a:spLocks noChangeArrowheads="1"/>
          </p:cNvSpPr>
          <p:nvPr/>
        </p:nvSpPr>
        <p:spPr bwMode="auto">
          <a:xfrm>
            <a:off x="1404938" y="1989138"/>
            <a:ext cx="7127875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AT"/>
          </a:p>
          <a:p>
            <a:pPr>
              <a:spcBef>
                <a:spcPct val="50000"/>
              </a:spcBef>
            </a:pPr>
            <a:endParaRPr lang="de-AT"/>
          </a:p>
        </p:txBody>
      </p:sp>
      <p:sp>
        <p:nvSpPr>
          <p:cNvPr id="219141" name="Text Box 5"/>
          <p:cNvSpPr txBox="1">
            <a:spLocks noChangeArrowheads="1"/>
          </p:cNvSpPr>
          <p:nvPr/>
        </p:nvSpPr>
        <p:spPr bwMode="auto">
          <a:xfrm>
            <a:off x="1255713" y="490538"/>
            <a:ext cx="5976937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300" b="1">
                <a:solidFill>
                  <a:srgbClr val="010000"/>
                </a:solidFill>
              </a:rPr>
              <a:t>ÖSTERREICHISCHES BUNDESHEER</a:t>
            </a:r>
          </a:p>
          <a:p>
            <a:r>
              <a:rPr lang="de-DE" sz="1200"/>
              <a:t>Orgelement</a:t>
            </a:r>
          </a:p>
        </p:txBody>
      </p:sp>
      <p:sp>
        <p:nvSpPr>
          <p:cNvPr id="219142" name="Oval 6"/>
          <p:cNvSpPr>
            <a:spLocks noChangeArrowheads="1"/>
          </p:cNvSpPr>
          <p:nvPr/>
        </p:nvSpPr>
        <p:spPr bwMode="auto">
          <a:xfrm>
            <a:off x="8218488" y="6453188"/>
            <a:ext cx="285750" cy="28575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19143" name="AutoShape 7"/>
          <p:cNvSpPr>
            <a:spLocks noChangeArrowheads="1"/>
          </p:cNvSpPr>
          <p:nvPr/>
        </p:nvSpPr>
        <p:spPr bwMode="auto">
          <a:xfrm rot="10800000">
            <a:off x="8237538" y="6527800"/>
            <a:ext cx="252412" cy="201613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19144" name="Text Box 8"/>
          <p:cNvSpPr txBox="1">
            <a:spLocks noChangeArrowheads="1"/>
          </p:cNvSpPr>
          <p:nvPr/>
        </p:nvSpPr>
        <p:spPr bwMode="auto">
          <a:xfrm>
            <a:off x="1403350" y="3644900"/>
            <a:ext cx="7200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  <p:pic>
        <p:nvPicPr>
          <p:cNvPr id="219145" name="Picture 9" descr="adl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3375"/>
            <a:ext cx="787400" cy="863600"/>
          </a:xfrm>
          <a:prstGeom prst="rect">
            <a:avLst/>
          </a:prstGeom>
          <a:noFill/>
        </p:spPr>
      </p:pic>
      <p:sp>
        <p:nvSpPr>
          <p:cNvPr id="219146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1258888" y="2390775"/>
            <a:ext cx="7273925" cy="606425"/>
          </a:xfrm>
        </p:spPr>
        <p:txBody>
          <a:bodyPr/>
          <a:lstStyle>
            <a:lvl1pPr>
              <a:defRPr/>
            </a:lvl1pPr>
          </a:lstStyle>
          <a:p>
            <a:r>
              <a:rPr lang="de-AT"/>
              <a:t>Titelmasterformat durch Klicken bearbeiten</a:t>
            </a:r>
          </a:p>
        </p:txBody>
      </p:sp>
      <p:sp>
        <p:nvSpPr>
          <p:cNvPr id="219147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266825" y="3573463"/>
            <a:ext cx="7265988" cy="1752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de-AT"/>
              <a:t>Formatvorlage des Untertitelmasters durch Klicken bearbeiten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7" grpId="0" build="p" bldLvl="5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91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91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91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91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15125" y="1412875"/>
            <a:ext cx="1817688" cy="49688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258888" y="1412875"/>
            <a:ext cx="5303837" cy="496887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el, ClipAr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60475" y="1412875"/>
            <a:ext cx="7272338" cy="7207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ClipArt-Platzhalter 2"/>
          <p:cNvSpPr>
            <a:spLocks noGrp="1"/>
          </p:cNvSpPr>
          <p:nvPr>
            <p:ph type="clipArt" sz="half" idx="1"/>
          </p:nvPr>
        </p:nvSpPr>
        <p:spPr>
          <a:xfrm>
            <a:off x="1258888" y="2205038"/>
            <a:ext cx="3560762" cy="4176712"/>
          </a:xfrm>
        </p:spPr>
        <p:txBody>
          <a:bodyPr/>
          <a:lstStyle/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72050" y="2205038"/>
            <a:ext cx="3560763" cy="4176712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xt und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60475" y="1412875"/>
            <a:ext cx="7272338" cy="7207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258888" y="2205038"/>
            <a:ext cx="3560762" cy="4176712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ClipArt-Platzhalter 3"/>
          <p:cNvSpPr>
            <a:spLocks noGrp="1"/>
          </p:cNvSpPr>
          <p:nvPr>
            <p:ph type="clipArt" sz="half" idx="2"/>
          </p:nvPr>
        </p:nvSpPr>
        <p:spPr>
          <a:xfrm>
            <a:off x="4972050" y="2205038"/>
            <a:ext cx="3560763" cy="4176712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58888" y="2205038"/>
            <a:ext cx="3560762" cy="4176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72050" y="2205038"/>
            <a:ext cx="3560763" cy="4176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rgbClr val="007B55"/>
          </a:solidFill>
          <a:ln w="9525">
            <a:solidFill>
              <a:srgbClr val="007B55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>
              <a:solidFill>
                <a:schemeClr val="accent2"/>
              </a:solidFill>
            </a:endParaRPr>
          </a:p>
        </p:txBody>
      </p:sp>
      <p:sp>
        <p:nvSpPr>
          <p:cNvPr id="218115" name="Text Box 3"/>
          <p:cNvSpPr txBox="1">
            <a:spLocks noChangeArrowheads="1"/>
          </p:cNvSpPr>
          <p:nvPr/>
        </p:nvSpPr>
        <p:spPr bwMode="auto">
          <a:xfrm>
            <a:off x="1258888" y="6569075"/>
            <a:ext cx="27368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sz="1200">
                <a:solidFill>
                  <a:schemeClr val="bg1"/>
                </a:solidFill>
              </a:rPr>
              <a:t>www.bundesheer.at</a:t>
            </a:r>
          </a:p>
        </p:txBody>
      </p:sp>
      <p:sp>
        <p:nvSpPr>
          <p:cNvPr id="218116" name="Text Box 4"/>
          <p:cNvSpPr txBox="1">
            <a:spLocks noChangeArrowheads="1"/>
          </p:cNvSpPr>
          <p:nvPr/>
        </p:nvSpPr>
        <p:spPr bwMode="auto">
          <a:xfrm>
            <a:off x="1404938" y="1989138"/>
            <a:ext cx="7127875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AT"/>
          </a:p>
          <a:p>
            <a:pPr>
              <a:spcBef>
                <a:spcPct val="50000"/>
              </a:spcBef>
            </a:pPr>
            <a:endParaRPr lang="de-AT"/>
          </a:p>
        </p:txBody>
      </p:sp>
      <p:sp>
        <p:nvSpPr>
          <p:cNvPr id="218117" name="Text Box 5"/>
          <p:cNvSpPr txBox="1">
            <a:spLocks noChangeArrowheads="1"/>
          </p:cNvSpPr>
          <p:nvPr/>
        </p:nvSpPr>
        <p:spPr bwMode="auto">
          <a:xfrm>
            <a:off x="1255713" y="490538"/>
            <a:ext cx="5976937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1300" b="1">
                <a:solidFill>
                  <a:srgbClr val="010000"/>
                </a:solidFill>
              </a:rPr>
              <a:t>ÖSTERREICHISCHES BUNDESHEER</a:t>
            </a:r>
          </a:p>
          <a:p>
            <a:r>
              <a:rPr lang="de-DE" sz="1200"/>
              <a:t>Militärisches Gesundheitswesen</a:t>
            </a:r>
          </a:p>
        </p:txBody>
      </p:sp>
      <p:sp>
        <p:nvSpPr>
          <p:cNvPr id="218118" name="Oval 6"/>
          <p:cNvSpPr>
            <a:spLocks noChangeArrowheads="1"/>
          </p:cNvSpPr>
          <p:nvPr/>
        </p:nvSpPr>
        <p:spPr bwMode="auto">
          <a:xfrm>
            <a:off x="8218488" y="6453188"/>
            <a:ext cx="285750" cy="285750"/>
          </a:xfrm>
          <a:prstGeom prst="ellipse">
            <a:avLst/>
          </a:prstGeom>
          <a:solidFill>
            <a:srgbClr val="FF33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18119" name="AutoShape 7"/>
          <p:cNvSpPr>
            <a:spLocks noChangeArrowheads="1"/>
          </p:cNvSpPr>
          <p:nvPr/>
        </p:nvSpPr>
        <p:spPr bwMode="auto">
          <a:xfrm rot="10800000">
            <a:off x="8237538" y="6527800"/>
            <a:ext cx="252412" cy="201613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18120" name="Text Box 8"/>
          <p:cNvSpPr txBox="1">
            <a:spLocks noChangeArrowheads="1"/>
          </p:cNvSpPr>
          <p:nvPr/>
        </p:nvSpPr>
        <p:spPr bwMode="auto">
          <a:xfrm>
            <a:off x="1403350" y="3644900"/>
            <a:ext cx="7200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  <p:pic>
        <p:nvPicPr>
          <p:cNvPr id="218121" name="Picture 9" descr="adler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23850" y="333375"/>
            <a:ext cx="787400" cy="863600"/>
          </a:xfrm>
          <a:prstGeom prst="rect">
            <a:avLst/>
          </a:prstGeom>
          <a:noFill/>
        </p:spPr>
      </p:pic>
      <p:sp>
        <p:nvSpPr>
          <p:cNvPr id="21812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260475" y="1412875"/>
            <a:ext cx="727233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Titelmasterformat durch Klicken bearbeiten</a:t>
            </a:r>
          </a:p>
        </p:txBody>
      </p:sp>
      <p:sp>
        <p:nvSpPr>
          <p:cNvPr id="21812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8888" y="2205038"/>
            <a:ext cx="7273925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smtClean="0"/>
              <a:t>Textmasterformate durch Klicken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-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defRPr sz="2200" b="1">
          <a:solidFill>
            <a:srgbClr val="B2B2B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defRPr b="1">
          <a:solidFill>
            <a:srgbClr val="B2B2B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194421"/>
            <a:ext cx="6911975" cy="500066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endParaRPr lang="de-AT" sz="3200" dirty="0" smtClean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de-AT" sz="3600" b="1" dirty="0" smtClean="0"/>
              <a:t>Kutane </a:t>
            </a:r>
            <a:r>
              <a:rPr lang="de-AT" sz="3600" b="1" dirty="0"/>
              <a:t>Leishmaniose 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de-AT" sz="3200" dirty="0"/>
          </a:p>
          <a:p>
            <a:pPr algn="ctr">
              <a:lnSpc>
                <a:spcPct val="80000"/>
              </a:lnSpc>
              <a:buFontTx/>
              <a:buNone/>
            </a:pPr>
            <a:endParaRPr lang="de-AT" sz="1800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de-AT" sz="2000" dirty="0"/>
              <a:t> </a:t>
            </a:r>
            <a:r>
              <a:rPr lang="de-AT" dirty="0" smtClean="0"/>
              <a:t>OA Dr</a:t>
            </a:r>
            <a:r>
              <a:rPr lang="de-AT" dirty="0"/>
              <a:t>. Jakob </a:t>
            </a:r>
            <a:r>
              <a:rPr lang="de-AT" dirty="0" smtClean="0"/>
              <a:t>SCHNEDL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de-AT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de-AT" dirty="0"/>
              <a:t>Heeresspital WIEN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de-AT" dirty="0"/>
              <a:t>Dermatologische </a:t>
            </a:r>
            <a:r>
              <a:rPr lang="de-AT" dirty="0" smtClean="0"/>
              <a:t>Abteilung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de-AT" dirty="0" smtClean="0"/>
              <a:t>Leiter: Prim. Dr. Gerhard MOOSEDER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de-AT" dirty="0" smtClean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de-AT" dirty="0" smtClean="0"/>
              <a:t>Haut und Leber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de-AT" dirty="0" smtClean="0"/>
              <a:t>Gesellschaft der Ärzte  -  14.05.2008</a:t>
            </a:r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1538" y="1214422"/>
            <a:ext cx="7272338" cy="720725"/>
          </a:xfrm>
        </p:spPr>
        <p:txBody>
          <a:bodyPr/>
          <a:lstStyle/>
          <a:p>
            <a:r>
              <a:rPr lang="de-DE" dirty="0" err="1" smtClean="0"/>
              <a:t>Mukokutane</a:t>
            </a:r>
            <a:r>
              <a:rPr lang="de-DE" dirty="0" smtClean="0"/>
              <a:t> Leishmaniose</a:t>
            </a:r>
            <a:endParaRPr lang="de-DE" dirty="0"/>
          </a:p>
        </p:txBody>
      </p:sp>
      <p:pic>
        <p:nvPicPr>
          <p:cNvPr id="3" name="Grafik 2" descr="MCL_aus_DIG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2154546"/>
            <a:ext cx="4600064" cy="4197558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854366" y="6129356"/>
            <a:ext cx="48013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schemeClr val="bg1"/>
                </a:solidFill>
              </a:rPr>
              <a:t>© </a:t>
            </a:r>
            <a:r>
              <a:rPr lang="de-DE" sz="1100" dirty="0" err="1" smtClean="0">
                <a:solidFill>
                  <a:schemeClr val="bg1"/>
                </a:solidFill>
              </a:rPr>
              <a:t>Fitzpatrick‘s</a:t>
            </a:r>
            <a:r>
              <a:rPr lang="de-DE" sz="1100" dirty="0" smtClean="0">
                <a:solidFill>
                  <a:schemeClr val="bg1"/>
                </a:solidFill>
              </a:rPr>
              <a:t> </a:t>
            </a:r>
            <a:r>
              <a:rPr lang="de-DE" sz="1100" dirty="0" err="1" smtClean="0">
                <a:solidFill>
                  <a:schemeClr val="bg1"/>
                </a:solidFill>
              </a:rPr>
              <a:t>Dermatology</a:t>
            </a:r>
            <a:r>
              <a:rPr lang="de-DE" sz="1100" dirty="0" smtClean="0">
                <a:solidFill>
                  <a:schemeClr val="bg1"/>
                </a:solidFill>
              </a:rPr>
              <a:t> in General </a:t>
            </a:r>
            <a:r>
              <a:rPr lang="de-DE" sz="1100" dirty="0" err="1" smtClean="0">
                <a:solidFill>
                  <a:schemeClr val="bg1"/>
                </a:solidFill>
              </a:rPr>
              <a:t>Medicine</a:t>
            </a:r>
            <a:r>
              <a:rPr lang="de-DE" sz="1100" dirty="0" smtClean="0">
                <a:solidFill>
                  <a:schemeClr val="bg1"/>
                </a:solidFill>
              </a:rPr>
              <a:t>, 5th Edition, McGraw-Hill</a:t>
            </a:r>
            <a:endParaRPr lang="de-DE" sz="1100" dirty="0">
              <a:solidFill>
                <a:schemeClr val="bg1"/>
              </a:solidFill>
            </a:endParaRPr>
          </a:p>
        </p:txBody>
      </p:sp>
      <p:pic>
        <p:nvPicPr>
          <p:cNvPr id="5" name="Grafik 4" descr="MCL_aus_US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2152642"/>
            <a:ext cx="2947063" cy="420531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6455100" y="6117926"/>
            <a:ext cx="22172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schemeClr val="bg1"/>
                </a:solidFill>
              </a:rPr>
              <a:t>© </a:t>
            </a:r>
            <a:r>
              <a:rPr lang="de-DE" sz="1100" dirty="0" err="1" smtClean="0">
                <a:solidFill>
                  <a:schemeClr val="bg1"/>
                </a:solidFill>
              </a:rPr>
              <a:t>Uniformed</a:t>
            </a:r>
            <a:r>
              <a:rPr lang="de-DE" sz="1100" dirty="0" smtClean="0">
                <a:solidFill>
                  <a:schemeClr val="bg1"/>
                </a:solidFill>
              </a:rPr>
              <a:t> Services University</a:t>
            </a:r>
            <a:endParaRPr lang="de-DE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60475" y="1287145"/>
            <a:ext cx="7272338" cy="720725"/>
          </a:xfrm>
        </p:spPr>
        <p:txBody>
          <a:bodyPr/>
          <a:lstStyle/>
          <a:p>
            <a:r>
              <a:rPr lang="de-DE" dirty="0" smtClean="0"/>
              <a:t>Diagnostik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58889" y="2014528"/>
            <a:ext cx="3098798" cy="4176712"/>
          </a:xfrm>
        </p:spPr>
        <p:txBody>
          <a:bodyPr/>
          <a:lstStyle/>
          <a:p>
            <a:r>
              <a:rPr lang="de-DE" dirty="0" smtClean="0"/>
              <a:t>Klinik, Anamnese</a:t>
            </a:r>
          </a:p>
          <a:p>
            <a:r>
              <a:rPr lang="de-DE" dirty="0" smtClean="0"/>
              <a:t>Histologie:</a:t>
            </a:r>
          </a:p>
          <a:p>
            <a:r>
              <a:rPr lang="de-DE" dirty="0" smtClean="0"/>
              <a:t>Gewebsabstrich: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PCR (aus </a:t>
            </a:r>
            <a:r>
              <a:rPr lang="de-DE" dirty="0" err="1" smtClean="0"/>
              <a:t>Biopsat</a:t>
            </a:r>
            <a:r>
              <a:rPr lang="de-DE" dirty="0" smtClean="0"/>
              <a:t>, möglichst nativ)</a:t>
            </a:r>
          </a:p>
          <a:p>
            <a:endParaRPr lang="de-DE" dirty="0"/>
          </a:p>
        </p:txBody>
      </p:sp>
      <p:pic>
        <p:nvPicPr>
          <p:cNvPr id="4" name="Picture 7" descr="C:\Dokumente und Einstellungen\Dr. Jakob Schnedl\Eigene Dateien\Medizin\Publikationen jeder Art\GKPS Mikrobiologie\Bilder in Powerpoints\1d_parasit_leishmania_Ausstri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362107" y="3383280"/>
            <a:ext cx="3069924" cy="2045984"/>
          </a:xfrm>
          <a:prstGeom prst="rect">
            <a:avLst/>
          </a:prstGeom>
          <a:noFill/>
          <a:ln/>
        </p:spPr>
      </p:pic>
      <p:pic>
        <p:nvPicPr>
          <p:cNvPr id="8" name="Grafik 7" descr="leish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169347" y="2116551"/>
            <a:ext cx="4920499" cy="3686566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4011926" y="5023496"/>
            <a:ext cx="296677" cy="29706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0" name="Gerade Verbindung 9"/>
          <p:cNvCxnSpPr/>
          <p:nvPr/>
        </p:nvCxnSpPr>
        <p:spPr>
          <a:xfrm flipV="1">
            <a:off x="1411514" y="5330836"/>
            <a:ext cx="588722" cy="28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1338488" y="4986345"/>
            <a:ext cx="8269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10µm</a:t>
            </a:r>
            <a:endParaRPr lang="de-DE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Therapie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Lokaltherapie</a:t>
            </a:r>
          </a:p>
          <a:p>
            <a:r>
              <a:rPr lang="de-DE" dirty="0" smtClean="0"/>
              <a:t>Systemtherapie</a:t>
            </a:r>
          </a:p>
          <a:p>
            <a:r>
              <a:rPr lang="de-DE" dirty="0" smtClean="0"/>
              <a:t>Indikationen zur Systemtherapie:</a:t>
            </a:r>
          </a:p>
          <a:p>
            <a:pPr lvl="1">
              <a:buFont typeface="Arial" pitchFamily="34" charset="0"/>
              <a:buChar char="•"/>
            </a:pPr>
            <a:r>
              <a:rPr lang="de-DE" b="0" dirty="0" smtClean="0">
                <a:solidFill>
                  <a:schemeClr val="tx1"/>
                </a:solidFill>
              </a:rPr>
              <a:t>bewiesene oder nicht ausschließbare Infektion mit einem Vertreter des L. </a:t>
            </a:r>
            <a:r>
              <a:rPr lang="de-DE" b="0" dirty="0" err="1" smtClean="0">
                <a:solidFill>
                  <a:schemeClr val="tx1"/>
                </a:solidFill>
              </a:rPr>
              <a:t>brasiliensis</a:t>
            </a:r>
            <a:r>
              <a:rPr lang="de-DE" b="0" dirty="0" smtClean="0">
                <a:solidFill>
                  <a:schemeClr val="tx1"/>
                </a:solidFill>
              </a:rPr>
              <a:t>-Komplexes (Risiko einer </a:t>
            </a:r>
            <a:r>
              <a:rPr lang="de-DE" b="0" dirty="0" err="1" smtClean="0">
                <a:solidFill>
                  <a:schemeClr val="tx1"/>
                </a:solidFill>
              </a:rPr>
              <a:t>mukokutanen</a:t>
            </a:r>
            <a:r>
              <a:rPr lang="de-DE" b="0" dirty="0" smtClean="0">
                <a:solidFill>
                  <a:schemeClr val="tx1"/>
                </a:solidFill>
              </a:rPr>
              <a:t> Leishmaniose)</a:t>
            </a:r>
          </a:p>
          <a:p>
            <a:pPr lvl="1">
              <a:buFont typeface="Arial" pitchFamily="34" charset="0"/>
              <a:buChar char="•"/>
            </a:pPr>
            <a:r>
              <a:rPr lang="de-DE" b="0" dirty="0" smtClean="0">
                <a:solidFill>
                  <a:schemeClr val="tx1"/>
                </a:solidFill>
              </a:rPr>
              <a:t>Multiple Läsionen, v.a. in problematischer Lokalisation (Gesicht! Narbenbildung!)</a:t>
            </a:r>
          </a:p>
          <a:p>
            <a:pPr lvl="1">
              <a:buFont typeface="Arial" pitchFamily="34" charset="0"/>
              <a:buChar char="•"/>
            </a:pPr>
            <a:r>
              <a:rPr lang="de-DE" b="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Diffuse kutane Leishmaniose, post-Kala-Azar dermales </a:t>
            </a:r>
            <a:r>
              <a:rPr lang="de-DE" b="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Leishmanoid</a:t>
            </a:r>
            <a:r>
              <a:rPr lang="de-DE" b="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, </a:t>
            </a:r>
            <a:r>
              <a:rPr lang="de-DE" b="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Leishmaniosis</a:t>
            </a:r>
            <a:r>
              <a:rPr lang="de-DE" b="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de-DE" b="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recidivans</a:t>
            </a:r>
            <a:endParaRPr lang="de-DE" b="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Lokaltherapie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Exzision (kleine Einzelläsionen)</a:t>
            </a:r>
          </a:p>
          <a:p>
            <a:r>
              <a:rPr lang="de-DE" dirty="0" err="1" smtClean="0"/>
              <a:t>Paromomycin</a:t>
            </a:r>
            <a:r>
              <a:rPr lang="de-DE" dirty="0" smtClean="0"/>
              <a:t> 15% okklusiv (+ Urea 10%)</a:t>
            </a:r>
          </a:p>
          <a:p>
            <a:r>
              <a:rPr lang="de-DE" dirty="0" smtClean="0"/>
              <a:t>Kryotherapie</a:t>
            </a:r>
          </a:p>
          <a:p>
            <a:r>
              <a:rPr lang="de-DE" dirty="0" smtClean="0"/>
              <a:t>Lokale Unterspritzung mit 5-wertigen Antimon-Präparaten (höchste Effektivität)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Systemtherapie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Effektivität einzelner Substanzen regional höchst unterschiedlich!</a:t>
            </a:r>
          </a:p>
          <a:p>
            <a:r>
              <a:rPr lang="de-DE" dirty="0" smtClean="0"/>
              <a:t>Systemtherapien von fraglichem Wert:</a:t>
            </a:r>
          </a:p>
          <a:p>
            <a:pPr lvl="1">
              <a:buFont typeface="Arial" pitchFamily="34" charset="0"/>
              <a:buChar char="•"/>
            </a:pPr>
            <a:r>
              <a:rPr lang="de-DE" b="0" dirty="0" err="1" smtClean="0">
                <a:solidFill>
                  <a:schemeClr val="tx1"/>
                </a:solidFill>
              </a:rPr>
              <a:t>Azolantimykotika</a:t>
            </a:r>
            <a:endParaRPr lang="de-DE" b="0" dirty="0" smtClean="0">
              <a:solidFill>
                <a:schemeClr val="tx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de-DE" b="0" dirty="0" err="1" smtClean="0">
                <a:solidFill>
                  <a:schemeClr val="tx1"/>
                </a:solidFill>
              </a:rPr>
              <a:t>Dapson</a:t>
            </a:r>
            <a:r>
              <a:rPr lang="de-DE" b="0" dirty="0" smtClean="0">
                <a:solidFill>
                  <a:schemeClr val="tx1"/>
                </a:solidFill>
              </a:rPr>
              <a:t>, </a:t>
            </a:r>
            <a:r>
              <a:rPr lang="de-DE" b="0" dirty="0" err="1" smtClean="0">
                <a:solidFill>
                  <a:schemeClr val="tx1"/>
                </a:solidFill>
              </a:rPr>
              <a:t>Allopurinol</a:t>
            </a:r>
            <a:r>
              <a:rPr lang="de-DE" b="0" dirty="0" smtClean="0">
                <a:solidFill>
                  <a:schemeClr val="tx1"/>
                </a:solidFill>
              </a:rPr>
              <a:t>, IFN, Benzodiazepine …</a:t>
            </a:r>
          </a:p>
          <a:p>
            <a:r>
              <a:rPr lang="de-DE" dirty="0" smtClean="0"/>
              <a:t>gesichert effektive Systemtherapien:</a:t>
            </a:r>
          </a:p>
          <a:p>
            <a:pPr lvl="1">
              <a:buFont typeface="Arial" pitchFamily="34" charset="0"/>
              <a:buChar char="•"/>
            </a:pPr>
            <a:r>
              <a:rPr lang="de-DE" b="0" dirty="0" smtClean="0">
                <a:solidFill>
                  <a:schemeClr val="tx1"/>
                </a:solidFill>
              </a:rPr>
              <a:t>5-wertige Antimonpräparate</a:t>
            </a:r>
          </a:p>
          <a:p>
            <a:pPr lvl="1">
              <a:buFont typeface="Arial" pitchFamily="34" charset="0"/>
              <a:buChar char="•"/>
            </a:pPr>
            <a:r>
              <a:rPr lang="de-DE" b="0" dirty="0" err="1" smtClean="0">
                <a:solidFill>
                  <a:schemeClr val="tx1"/>
                </a:solidFill>
              </a:rPr>
              <a:t>Pentamidin</a:t>
            </a:r>
            <a:endParaRPr lang="de-DE" b="0" dirty="0" smtClean="0">
              <a:solidFill>
                <a:schemeClr val="tx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de-DE" b="0" dirty="0" err="1" smtClean="0">
                <a:solidFill>
                  <a:schemeClr val="tx1"/>
                </a:solidFill>
              </a:rPr>
              <a:t>Amphotericin</a:t>
            </a:r>
            <a:r>
              <a:rPr lang="de-DE" b="0" dirty="0" smtClean="0">
                <a:solidFill>
                  <a:schemeClr val="tx1"/>
                </a:solidFill>
              </a:rPr>
              <a:t> B</a:t>
            </a:r>
          </a:p>
          <a:p>
            <a:pPr lvl="1">
              <a:buFont typeface="Arial" pitchFamily="34" charset="0"/>
              <a:buChar char="•"/>
            </a:pPr>
            <a:r>
              <a:rPr lang="de-DE" b="0" dirty="0" err="1" smtClean="0">
                <a:solidFill>
                  <a:schemeClr val="tx1"/>
                </a:solidFill>
              </a:rPr>
              <a:t>Miltefosin</a:t>
            </a:r>
            <a:endParaRPr lang="de-DE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Azolantimykotika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Literatur widersprüchlich </a:t>
            </a:r>
            <a:r>
              <a:rPr lang="de-DE" baseline="30000" dirty="0" smtClean="0"/>
              <a:t>3)</a:t>
            </a:r>
            <a:r>
              <a:rPr lang="de-DE" dirty="0" smtClean="0"/>
              <a:t>: gute Effektivität (z.B. </a:t>
            </a:r>
            <a:r>
              <a:rPr lang="de-DE" dirty="0" err="1" smtClean="0"/>
              <a:t>Itrakonazol</a:t>
            </a:r>
            <a:r>
              <a:rPr lang="de-DE" dirty="0" smtClean="0"/>
              <a:t> 2x100mg über 6-8 Wochen </a:t>
            </a:r>
            <a:r>
              <a:rPr lang="de-DE" baseline="30000" dirty="0" smtClean="0"/>
              <a:t>4)</a:t>
            </a:r>
            <a:r>
              <a:rPr lang="de-DE" dirty="0" smtClean="0"/>
              <a:t>), aber auch Effektivität nicht über der Spontanheilungs-rate </a:t>
            </a:r>
            <a:r>
              <a:rPr lang="de-DE" baseline="30000" dirty="0" smtClean="0"/>
              <a:t>5)</a:t>
            </a:r>
          </a:p>
          <a:p>
            <a:r>
              <a:rPr lang="de-DE" dirty="0" smtClean="0"/>
              <a:t>Berichte, die die Effektivität belegen, beziehen sich auf kutane </a:t>
            </a:r>
            <a:r>
              <a:rPr lang="de-DE" dirty="0" err="1" smtClean="0"/>
              <a:t>Leishmaniosen</a:t>
            </a:r>
            <a:r>
              <a:rPr lang="de-DE" dirty="0" smtClean="0"/>
              <a:t> mit voraus-sichtlich benignem Verlauf (alte Welt, oder L. </a:t>
            </a:r>
            <a:r>
              <a:rPr lang="de-DE" dirty="0" err="1" smtClean="0"/>
              <a:t>mexicana</a:t>
            </a:r>
            <a:r>
              <a:rPr lang="de-DE" dirty="0" smtClean="0"/>
              <a:t>-Komplex) – keine Daten für L. </a:t>
            </a:r>
            <a:r>
              <a:rPr lang="de-DE" dirty="0" err="1" smtClean="0"/>
              <a:t>brasiliensis</a:t>
            </a:r>
            <a:r>
              <a:rPr lang="de-DE" dirty="0" smtClean="0"/>
              <a:t>-Komplex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5-wertige Antimonpräparate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dirty="0" smtClean="0"/>
              <a:t>Natrium-</a:t>
            </a:r>
            <a:r>
              <a:rPr lang="de-DE" dirty="0" err="1" smtClean="0"/>
              <a:t>Stibogluconat</a:t>
            </a:r>
            <a:r>
              <a:rPr lang="de-DE" dirty="0" smtClean="0"/>
              <a:t> (</a:t>
            </a:r>
            <a:r>
              <a:rPr lang="de-AT" dirty="0" err="1" smtClean="0"/>
              <a:t>Pentostam</a:t>
            </a:r>
            <a:r>
              <a:rPr lang="en-GB" baseline="30000" dirty="0" smtClean="0">
                <a:cs typeface="Times New Roman" pitchFamily="18" charset="0"/>
              </a:rPr>
              <a:t>®</a:t>
            </a:r>
            <a:r>
              <a:rPr lang="de-AT" dirty="0" smtClean="0"/>
              <a:t>, </a:t>
            </a:r>
            <a:r>
              <a:rPr lang="de-AT" dirty="0" err="1" smtClean="0"/>
              <a:t>Glaxo</a:t>
            </a:r>
            <a:r>
              <a:rPr lang="de-AT" dirty="0" smtClean="0"/>
              <a:t>) und n-Methyl-</a:t>
            </a:r>
            <a:r>
              <a:rPr lang="de-AT" dirty="0" err="1" smtClean="0"/>
              <a:t>Glucamin</a:t>
            </a:r>
            <a:r>
              <a:rPr lang="de-DE" dirty="0" smtClean="0"/>
              <a:t> (</a:t>
            </a:r>
            <a:r>
              <a:rPr lang="de-AT" dirty="0" err="1" smtClean="0"/>
              <a:t>Glucantime</a:t>
            </a:r>
            <a:r>
              <a:rPr lang="en-GB" baseline="30000" dirty="0" smtClean="0">
                <a:cs typeface="Times New Roman" pitchFamily="18" charset="0"/>
              </a:rPr>
              <a:t>®</a:t>
            </a:r>
            <a:r>
              <a:rPr lang="en-GB" dirty="0" smtClean="0">
                <a:cs typeface="Times New Roman" pitchFamily="18" charset="0"/>
              </a:rPr>
              <a:t>, Aventis)</a:t>
            </a:r>
          </a:p>
          <a:p>
            <a:pPr>
              <a:lnSpc>
                <a:spcPct val="90000"/>
              </a:lnSpc>
            </a:pPr>
            <a:r>
              <a:rPr lang="en-GB" dirty="0" err="1" smtClean="0">
                <a:cs typeface="Times New Roman" pitchFamily="18" charset="0"/>
              </a:rPr>
              <a:t>bis</a:t>
            </a:r>
            <a:r>
              <a:rPr lang="en-GB" dirty="0" smtClean="0">
                <a:cs typeface="Times New Roman" pitchFamily="18" charset="0"/>
              </a:rPr>
              <a:t> </a:t>
            </a:r>
            <a:r>
              <a:rPr lang="en-GB" dirty="0" err="1" smtClean="0">
                <a:cs typeface="Times New Roman" pitchFamily="18" charset="0"/>
              </a:rPr>
              <a:t>vor</a:t>
            </a:r>
            <a:r>
              <a:rPr lang="en-GB" dirty="0" smtClean="0">
                <a:cs typeface="Times New Roman" pitchFamily="18" charset="0"/>
              </a:rPr>
              <a:t> </a:t>
            </a:r>
            <a:r>
              <a:rPr lang="en-GB" dirty="0" err="1" smtClean="0">
                <a:cs typeface="Times New Roman" pitchFamily="18" charset="0"/>
              </a:rPr>
              <a:t>wenigen</a:t>
            </a:r>
            <a:r>
              <a:rPr lang="en-GB" dirty="0" smtClean="0">
                <a:cs typeface="Times New Roman" pitchFamily="18" charset="0"/>
              </a:rPr>
              <a:t> </a:t>
            </a:r>
            <a:r>
              <a:rPr lang="en-GB" dirty="0" err="1" smtClean="0">
                <a:cs typeface="Times New Roman" pitchFamily="18" charset="0"/>
              </a:rPr>
              <a:t>Jahren</a:t>
            </a:r>
            <a:r>
              <a:rPr lang="en-GB" dirty="0" smtClean="0">
                <a:cs typeface="Times New Roman" pitchFamily="18" charset="0"/>
              </a:rPr>
              <a:t> </a:t>
            </a:r>
            <a:r>
              <a:rPr lang="en-GB" dirty="0" err="1" smtClean="0">
                <a:cs typeface="Times New Roman" pitchFamily="18" charset="0"/>
              </a:rPr>
              <a:t>einzige</a:t>
            </a:r>
            <a:r>
              <a:rPr lang="en-GB" dirty="0" smtClean="0">
                <a:cs typeface="Times New Roman" pitchFamily="18" charset="0"/>
              </a:rPr>
              <a:t> </a:t>
            </a:r>
            <a:r>
              <a:rPr lang="en-GB" dirty="0" err="1" smtClean="0">
                <a:cs typeface="Times New Roman" pitchFamily="18" charset="0"/>
              </a:rPr>
              <a:t>effektive</a:t>
            </a:r>
            <a:r>
              <a:rPr lang="en-GB" dirty="0" smtClean="0">
                <a:cs typeface="Times New Roman" pitchFamily="18" charset="0"/>
              </a:rPr>
              <a:t> </a:t>
            </a:r>
            <a:r>
              <a:rPr lang="en-GB" dirty="0" err="1" smtClean="0">
                <a:cs typeface="Times New Roman" pitchFamily="18" charset="0"/>
              </a:rPr>
              <a:t>Systemtherapie</a:t>
            </a:r>
            <a:r>
              <a:rPr lang="en-GB" dirty="0" smtClean="0">
                <a:cs typeface="Times New Roman" pitchFamily="18" charset="0"/>
              </a:rPr>
              <a:t>, </a:t>
            </a:r>
            <a:r>
              <a:rPr lang="en-GB" dirty="0" err="1" smtClean="0">
                <a:cs typeface="Times New Roman" pitchFamily="18" charset="0"/>
              </a:rPr>
              <a:t>billig</a:t>
            </a:r>
            <a:r>
              <a:rPr lang="en-GB" dirty="0" smtClean="0">
                <a:cs typeface="Times New Roman" pitchFamily="18" charset="0"/>
              </a:rPr>
              <a:t> (US$ 27-150,-/Patient)</a:t>
            </a:r>
          </a:p>
          <a:p>
            <a:pPr>
              <a:lnSpc>
                <a:spcPct val="90000"/>
              </a:lnSpc>
            </a:pPr>
            <a:r>
              <a:rPr lang="en-GB" dirty="0" err="1" smtClean="0">
                <a:cs typeface="Times New Roman" pitchFamily="18" charset="0"/>
              </a:rPr>
              <a:t>zunehmende</a:t>
            </a:r>
            <a:r>
              <a:rPr lang="en-GB" dirty="0" smtClean="0">
                <a:cs typeface="Times New Roman" pitchFamily="18" charset="0"/>
              </a:rPr>
              <a:t> </a:t>
            </a:r>
            <a:r>
              <a:rPr lang="en-GB" dirty="0" err="1" smtClean="0">
                <a:cs typeface="Times New Roman" pitchFamily="18" charset="0"/>
              </a:rPr>
              <a:t>Resistenzraten</a:t>
            </a:r>
            <a:r>
              <a:rPr lang="en-GB" baseline="30000" dirty="0" smtClean="0">
                <a:cs typeface="Times New Roman" pitchFamily="18" charset="0"/>
              </a:rPr>
              <a:t> 3) 4) 6)</a:t>
            </a:r>
          </a:p>
          <a:p>
            <a:pPr>
              <a:lnSpc>
                <a:spcPct val="90000"/>
              </a:lnSpc>
            </a:pPr>
            <a:r>
              <a:rPr lang="en-GB" dirty="0" err="1" smtClean="0">
                <a:cs typeface="Times New Roman" pitchFamily="18" charset="0"/>
              </a:rPr>
              <a:t>sehr</a:t>
            </a:r>
            <a:r>
              <a:rPr lang="en-GB" dirty="0" smtClean="0">
                <a:cs typeface="Times New Roman" pitchFamily="18" charset="0"/>
              </a:rPr>
              <a:t> </a:t>
            </a:r>
            <a:r>
              <a:rPr lang="en-GB" dirty="0" err="1" smtClean="0">
                <a:cs typeface="Times New Roman" pitchFamily="18" charset="0"/>
              </a:rPr>
              <a:t>unangenehmer</a:t>
            </a:r>
            <a:r>
              <a:rPr lang="en-GB" dirty="0" smtClean="0">
                <a:cs typeface="Times New Roman" pitchFamily="18" charset="0"/>
              </a:rPr>
              <a:t> </a:t>
            </a:r>
            <a:r>
              <a:rPr lang="en-GB" dirty="0" err="1" smtClean="0">
                <a:cs typeface="Times New Roman" pitchFamily="18" charset="0"/>
              </a:rPr>
              <a:t>Verabreichungsmodus</a:t>
            </a:r>
            <a:r>
              <a:rPr lang="en-GB" dirty="0" smtClean="0">
                <a:cs typeface="Times New Roman" pitchFamily="18" charset="0"/>
              </a:rPr>
              <a:t>   (</a:t>
            </a:r>
            <a:r>
              <a:rPr lang="en-GB" dirty="0" err="1" smtClean="0">
                <a:cs typeface="Times New Roman" pitchFamily="18" charset="0"/>
              </a:rPr>
              <a:t>z.B</a:t>
            </a:r>
            <a:r>
              <a:rPr lang="en-GB" dirty="0" smtClean="0">
                <a:cs typeface="Times New Roman" pitchFamily="18" charset="0"/>
              </a:rPr>
              <a:t>. </a:t>
            </a:r>
            <a:r>
              <a:rPr lang="en-GB" dirty="0" err="1" smtClean="0">
                <a:cs typeface="Times New Roman" pitchFamily="18" charset="0"/>
              </a:rPr>
              <a:t>Pentostam</a:t>
            </a:r>
            <a:r>
              <a:rPr lang="en-GB" baseline="30000" dirty="0" smtClean="0">
                <a:cs typeface="Times New Roman" pitchFamily="18" charset="0"/>
              </a:rPr>
              <a:t>®</a:t>
            </a:r>
            <a:r>
              <a:rPr lang="en-GB" dirty="0" smtClean="0">
                <a:cs typeface="Times New Roman" pitchFamily="18" charset="0"/>
              </a:rPr>
              <a:t> 10-20mg/kg </a:t>
            </a:r>
            <a:r>
              <a:rPr lang="en-GB" dirty="0" err="1" smtClean="0">
                <a:cs typeface="Times New Roman" pitchFamily="18" charset="0"/>
              </a:rPr>
              <a:t>KG</a:t>
            </a:r>
            <a:r>
              <a:rPr lang="en-GB" dirty="0" smtClean="0">
                <a:cs typeface="Times New Roman" pitchFamily="18" charset="0"/>
              </a:rPr>
              <a:t> 1x </a:t>
            </a:r>
            <a:r>
              <a:rPr lang="en-GB" dirty="0" err="1" smtClean="0">
                <a:cs typeface="Times New Roman" pitchFamily="18" charset="0"/>
              </a:rPr>
              <a:t>tgl</a:t>
            </a:r>
            <a:r>
              <a:rPr lang="en-GB" dirty="0" smtClean="0">
                <a:cs typeface="Times New Roman" pitchFamily="18" charset="0"/>
              </a:rPr>
              <a:t>. </a:t>
            </a:r>
            <a:r>
              <a:rPr lang="en-GB" dirty="0" err="1" smtClean="0">
                <a:cs typeface="Times New Roman" pitchFamily="18" charset="0"/>
              </a:rPr>
              <a:t>i.m</a:t>
            </a:r>
            <a:r>
              <a:rPr lang="en-GB" dirty="0" smtClean="0">
                <a:cs typeface="Times New Roman" pitchFamily="18" charset="0"/>
              </a:rPr>
              <a:t>. </a:t>
            </a:r>
            <a:r>
              <a:rPr lang="en-GB" dirty="0" err="1" smtClean="0">
                <a:cs typeface="Times New Roman" pitchFamily="18" charset="0"/>
              </a:rPr>
              <a:t>über</a:t>
            </a:r>
            <a:r>
              <a:rPr lang="en-GB" dirty="0" smtClean="0">
                <a:cs typeface="Times New Roman" pitchFamily="18" charset="0"/>
              </a:rPr>
              <a:t> 20 </a:t>
            </a:r>
            <a:r>
              <a:rPr lang="en-GB" dirty="0" err="1" smtClean="0">
                <a:cs typeface="Times New Roman" pitchFamily="18" charset="0"/>
              </a:rPr>
              <a:t>Tage</a:t>
            </a:r>
            <a:r>
              <a:rPr lang="en-GB" dirty="0" smtClean="0">
                <a:cs typeface="Times New Roman" pitchFamily="18" charset="0"/>
              </a:rPr>
              <a:t>, max. 850mg/d = 8,5ml/Tag </a:t>
            </a:r>
            <a:r>
              <a:rPr lang="en-GB" dirty="0" err="1" smtClean="0">
                <a:cs typeface="Times New Roman" pitchFamily="18" charset="0"/>
              </a:rPr>
              <a:t>i.m</a:t>
            </a:r>
            <a:r>
              <a:rPr lang="en-GB" dirty="0" smtClean="0">
                <a:cs typeface="Times New Roman" pitchFamily="18" charset="0"/>
              </a:rPr>
              <a:t>.!!!)</a:t>
            </a:r>
          </a:p>
          <a:p>
            <a:pPr>
              <a:lnSpc>
                <a:spcPct val="90000"/>
              </a:lnSpc>
            </a:pPr>
            <a:r>
              <a:rPr lang="en-GB" dirty="0" err="1" smtClean="0">
                <a:cs typeface="Times New Roman" pitchFamily="18" charset="0"/>
              </a:rPr>
              <a:t>hohe</a:t>
            </a:r>
            <a:r>
              <a:rPr lang="en-GB" dirty="0" smtClean="0">
                <a:cs typeface="Times New Roman" pitchFamily="18" charset="0"/>
              </a:rPr>
              <a:t> </a:t>
            </a:r>
            <a:r>
              <a:rPr lang="en-GB" dirty="0" err="1" smtClean="0">
                <a:cs typeface="Times New Roman" pitchFamily="18" charset="0"/>
              </a:rPr>
              <a:t>lokale</a:t>
            </a:r>
            <a:r>
              <a:rPr lang="en-GB" dirty="0" smtClean="0">
                <a:cs typeface="Times New Roman" pitchFamily="18" charset="0"/>
              </a:rPr>
              <a:t> und </a:t>
            </a:r>
            <a:r>
              <a:rPr lang="en-GB" dirty="0" err="1" smtClean="0">
                <a:cs typeface="Times New Roman" pitchFamily="18" charset="0"/>
              </a:rPr>
              <a:t>systemische</a:t>
            </a:r>
            <a:r>
              <a:rPr lang="en-GB" dirty="0" smtClean="0">
                <a:cs typeface="Times New Roman" pitchFamily="18" charset="0"/>
              </a:rPr>
              <a:t> </a:t>
            </a:r>
            <a:r>
              <a:rPr lang="en-GB" dirty="0" err="1" smtClean="0">
                <a:cs typeface="Times New Roman" pitchFamily="18" charset="0"/>
              </a:rPr>
              <a:t>Toxizität</a:t>
            </a:r>
            <a:r>
              <a:rPr lang="de-DE" dirty="0" smtClean="0">
                <a:cs typeface="Times New Roman" pitchFamily="18" charset="0"/>
              </a:rPr>
              <a:t>            (u.a. Herz! – teilweise tödliche Zwischenfälle)</a:t>
            </a:r>
            <a:r>
              <a:rPr lang="en-GB" dirty="0" smtClean="0">
                <a:cs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GB" dirty="0" smtClean="0">
                <a:cs typeface="Times New Roman" pitchFamily="18" charset="0"/>
              </a:rPr>
              <a:t>in Ö, D, CH </a:t>
            </a:r>
            <a:r>
              <a:rPr lang="en-GB" dirty="0" err="1" smtClean="0">
                <a:cs typeface="Times New Roman" pitchFamily="18" charset="0"/>
              </a:rPr>
              <a:t>nicht</a:t>
            </a:r>
            <a:r>
              <a:rPr lang="en-GB" dirty="0" smtClean="0">
                <a:cs typeface="Times New Roman" pitchFamily="18" charset="0"/>
              </a:rPr>
              <a:t> </a:t>
            </a:r>
            <a:r>
              <a:rPr lang="en-GB" dirty="0" err="1" smtClean="0">
                <a:cs typeface="Times New Roman" pitchFamily="18" charset="0"/>
              </a:rPr>
              <a:t>erhältlich</a:t>
            </a:r>
            <a:endParaRPr lang="en-GB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60475" y="1047115"/>
            <a:ext cx="7272338" cy="720725"/>
          </a:xfrm>
        </p:spPr>
        <p:txBody>
          <a:bodyPr/>
          <a:lstStyle/>
          <a:p>
            <a:r>
              <a:rPr lang="de-DE" dirty="0" err="1" smtClean="0"/>
              <a:t>Pentamidin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58888" y="1759268"/>
            <a:ext cx="7273925" cy="2098360"/>
          </a:xfrm>
        </p:spPr>
        <p:txBody>
          <a:bodyPr/>
          <a:lstStyle/>
          <a:p>
            <a:r>
              <a:rPr lang="de-AT" dirty="0" err="1" smtClean="0"/>
              <a:t>Pentacarinat</a:t>
            </a:r>
            <a:r>
              <a:rPr lang="de-DE" baseline="30000" dirty="0" smtClean="0">
                <a:cs typeface="Times New Roman" pitchFamily="18" charset="0"/>
              </a:rPr>
              <a:t>®</a:t>
            </a:r>
          </a:p>
          <a:p>
            <a:r>
              <a:rPr lang="de-DE" dirty="0" smtClean="0"/>
              <a:t>3-4x alle 2 Tage 3-4mg/kg </a:t>
            </a:r>
            <a:r>
              <a:rPr lang="de-DE" dirty="0" err="1" smtClean="0"/>
              <a:t>KG</a:t>
            </a:r>
            <a:r>
              <a:rPr lang="de-DE" dirty="0" smtClean="0"/>
              <a:t> i.v. mindestens gleich gut, meist besser wirksam als Antimon-</a:t>
            </a:r>
            <a:r>
              <a:rPr lang="de-DE" dirty="0" err="1" smtClean="0"/>
              <a:t>präparate</a:t>
            </a:r>
            <a:r>
              <a:rPr lang="de-DE" dirty="0" smtClean="0"/>
              <a:t> </a:t>
            </a:r>
            <a:r>
              <a:rPr lang="de-DE" baseline="30000" dirty="0" smtClean="0"/>
              <a:t>7)-14)</a:t>
            </a:r>
            <a:endParaRPr lang="de-DE" dirty="0" smtClean="0"/>
          </a:p>
          <a:p>
            <a:r>
              <a:rPr lang="de-DE" dirty="0" smtClean="0"/>
              <a:t>wesentlich geringere Nebenwirkungen</a:t>
            </a:r>
            <a:endParaRPr lang="de-DE" dirty="0"/>
          </a:p>
        </p:txBody>
      </p:sp>
      <p:pic>
        <p:nvPicPr>
          <p:cNvPr id="4" name="Picture 4" descr="C:\Dokumente und Einstellungen\Dr. Jakob Schnedl\Desktop\AKH\klin-path-Konf Leishmanien\Bilder\pentamidin struktu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087429"/>
            <a:ext cx="2644775" cy="1198563"/>
          </a:xfrm>
          <a:prstGeom prst="rect">
            <a:avLst/>
          </a:prstGeom>
          <a:noFill/>
        </p:spPr>
      </p:pic>
      <p:pic>
        <p:nvPicPr>
          <p:cNvPr id="5" name="Picture 4" descr="C:\Dokumente und Einstellungen\Dr. Jakob Schnedl\Desktop\AKH\klin-path-Konf Leishmanien\Bilder\Ta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302" y="3838892"/>
            <a:ext cx="2573338" cy="2573338"/>
          </a:xfrm>
          <a:prstGeom prst="rect">
            <a:avLst/>
          </a:prstGeom>
          <a:noFill/>
        </p:spPr>
      </p:pic>
      <p:pic>
        <p:nvPicPr>
          <p:cNvPr id="6" name="Picture 5" descr="C:\Dokumente und Einstellungen\Dr. Jakob Schnedl\Desktop\AKH\klin-path-Konf Leishmanien\Bilder\Tag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09302" y="3838892"/>
            <a:ext cx="2573338" cy="2573338"/>
          </a:xfrm>
          <a:prstGeom prst="rect">
            <a:avLst/>
          </a:prstGeom>
          <a:noFill/>
        </p:spPr>
      </p:pic>
      <p:pic>
        <p:nvPicPr>
          <p:cNvPr id="7" name="Picture 6" descr="C:\Dokumente und Einstellungen\Dr. Jakob Schnedl\Desktop\AKH\klin-path-Konf Leishmanien\Bilder\Tag1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76302" y="3838892"/>
            <a:ext cx="2573338" cy="2573338"/>
          </a:xfrm>
          <a:prstGeom prst="rect">
            <a:avLst/>
          </a:prstGeom>
          <a:noFill/>
        </p:spPr>
      </p:pic>
      <p:sp>
        <p:nvSpPr>
          <p:cNvPr id="8" name="Rechteck 7"/>
          <p:cNvSpPr/>
          <p:nvPr/>
        </p:nvSpPr>
        <p:spPr>
          <a:xfrm>
            <a:off x="642910" y="6072206"/>
            <a:ext cx="79296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 smtClean="0">
                <a:solidFill>
                  <a:schemeClr val="bg1"/>
                </a:solidFill>
              </a:rPr>
              <a:t>     Ausgangsbefund 	             Tag 3 		           Tag 18</a:t>
            </a:r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Amphotericin</a:t>
            </a:r>
            <a:r>
              <a:rPr lang="de-AT" dirty="0" smtClean="0"/>
              <a:t> B</a:t>
            </a:r>
            <a:endParaRPr lang="de-DE" dirty="0"/>
          </a:p>
        </p:txBody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AT" dirty="0" smtClean="0"/>
              <a:t>vergleichbar </a:t>
            </a:r>
            <a:r>
              <a:rPr lang="de-AT" dirty="0" smtClean="0"/>
              <a:t>effektiv wie</a:t>
            </a:r>
            <a:r>
              <a:rPr lang="de-AT" dirty="0" smtClean="0"/>
              <a:t> </a:t>
            </a:r>
            <a:r>
              <a:rPr lang="de-AT" dirty="0" err="1" smtClean="0"/>
              <a:t>Pentamidin</a:t>
            </a:r>
            <a:r>
              <a:rPr lang="de-AT" baseline="30000" dirty="0" smtClean="0"/>
              <a:t> </a:t>
            </a:r>
            <a:r>
              <a:rPr lang="de-AT" baseline="30000" dirty="0" smtClean="0"/>
              <a:t>3) </a:t>
            </a:r>
            <a:r>
              <a:rPr lang="de-AT" baseline="30000" dirty="0" smtClean="0"/>
              <a:t>15) </a:t>
            </a:r>
            <a:r>
              <a:rPr lang="de-AT" baseline="30000" dirty="0" smtClean="0"/>
              <a:t>16) 17)</a:t>
            </a:r>
            <a:endParaRPr lang="de-AT" baseline="30000" dirty="0" smtClean="0"/>
          </a:p>
          <a:p>
            <a:pPr>
              <a:lnSpc>
                <a:spcPct val="90000"/>
              </a:lnSpc>
            </a:pPr>
            <a:r>
              <a:rPr lang="de-AT" dirty="0" smtClean="0"/>
              <a:t>unterschiedlichste Dosierungen, z.B.</a:t>
            </a:r>
          </a:p>
          <a:p>
            <a:pPr lvl="1">
              <a:lnSpc>
                <a:spcPct val="90000"/>
              </a:lnSpc>
            </a:pPr>
            <a:r>
              <a:rPr lang="de-AT" b="0" dirty="0" smtClean="0">
                <a:solidFill>
                  <a:schemeClr val="tx1"/>
                </a:solidFill>
              </a:rPr>
              <a:t>0,5mg/kg </a:t>
            </a:r>
            <a:r>
              <a:rPr lang="de-AT" b="0" dirty="0" err="1" smtClean="0">
                <a:solidFill>
                  <a:schemeClr val="tx1"/>
                </a:solidFill>
              </a:rPr>
              <a:t>KG</a:t>
            </a:r>
            <a:r>
              <a:rPr lang="de-AT" b="0" dirty="0" smtClean="0">
                <a:solidFill>
                  <a:schemeClr val="tx1"/>
                </a:solidFill>
              </a:rPr>
              <a:t>/Tag i.v. 1x </a:t>
            </a:r>
            <a:r>
              <a:rPr lang="de-AT" b="0" dirty="0" smtClean="0">
                <a:solidFill>
                  <a:schemeClr val="tx1"/>
                </a:solidFill>
              </a:rPr>
              <a:t>tgl. über 14 </a:t>
            </a:r>
            <a:r>
              <a:rPr lang="de-AT" b="0" dirty="0" smtClean="0">
                <a:solidFill>
                  <a:schemeClr val="tx1"/>
                </a:solidFill>
              </a:rPr>
              <a:t>Tage</a:t>
            </a:r>
          </a:p>
          <a:p>
            <a:pPr lvl="1">
              <a:lnSpc>
                <a:spcPct val="90000"/>
              </a:lnSpc>
            </a:pPr>
            <a:r>
              <a:rPr lang="de-AT" b="0" dirty="0" smtClean="0">
                <a:solidFill>
                  <a:schemeClr val="tx1"/>
                </a:solidFill>
              </a:rPr>
              <a:t>3mg/kg </a:t>
            </a:r>
            <a:r>
              <a:rPr lang="de-AT" b="0" dirty="0" err="1" smtClean="0">
                <a:solidFill>
                  <a:schemeClr val="tx1"/>
                </a:solidFill>
              </a:rPr>
              <a:t>KG</a:t>
            </a:r>
            <a:r>
              <a:rPr lang="de-AT" b="0" dirty="0" smtClean="0">
                <a:solidFill>
                  <a:schemeClr val="tx1"/>
                </a:solidFill>
              </a:rPr>
              <a:t>/Tag i.v. Tage 1-5 und 10</a:t>
            </a:r>
            <a:endParaRPr lang="de-AT" b="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de-AT" dirty="0" smtClean="0"/>
              <a:t>k</a:t>
            </a:r>
            <a:r>
              <a:rPr lang="de-AT" dirty="0" smtClean="0"/>
              <a:t>onventionelles </a:t>
            </a:r>
            <a:r>
              <a:rPr lang="de-AT" dirty="0" err="1" smtClean="0"/>
              <a:t>Amphotericin</a:t>
            </a:r>
            <a:r>
              <a:rPr lang="de-AT" dirty="0" smtClean="0"/>
              <a:t> </a:t>
            </a:r>
            <a:r>
              <a:rPr lang="de-AT" dirty="0"/>
              <a:t>B </a:t>
            </a:r>
            <a:r>
              <a:rPr lang="de-AT" dirty="0" smtClean="0"/>
              <a:t>toxisch</a:t>
            </a:r>
          </a:p>
          <a:p>
            <a:pPr>
              <a:lnSpc>
                <a:spcPct val="90000"/>
              </a:lnSpc>
            </a:pPr>
            <a:r>
              <a:rPr lang="de-AT" dirty="0" err="1" smtClean="0"/>
              <a:t>liposomales</a:t>
            </a:r>
            <a:r>
              <a:rPr lang="de-AT" dirty="0" smtClean="0"/>
              <a:t> </a:t>
            </a:r>
            <a:r>
              <a:rPr lang="de-AT" dirty="0" err="1" smtClean="0"/>
              <a:t>Amphotericin</a:t>
            </a:r>
            <a:r>
              <a:rPr lang="de-AT" dirty="0" smtClean="0"/>
              <a:t> B sehr teuer, aber einziges Medikament, dass in Schwangerschaft nicht kontraindiziert ist</a:t>
            </a:r>
            <a:endParaRPr lang="de-DE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Miltefosin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err="1" smtClean="0"/>
              <a:t>Impavido</a:t>
            </a:r>
            <a:r>
              <a:rPr lang="en-GB" baseline="30000" dirty="0" smtClean="0">
                <a:cs typeface="Times New Roman" pitchFamily="18" charset="0"/>
              </a:rPr>
              <a:t>®</a:t>
            </a:r>
            <a:r>
              <a:rPr lang="en-GB" dirty="0" smtClean="0">
                <a:cs typeface="Times New Roman" pitchFamily="18" charset="0"/>
              </a:rPr>
              <a:t>, </a:t>
            </a:r>
            <a:r>
              <a:rPr lang="en-GB" dirty="0" err="1" smtClean="0">
                <a:cs typeface="Times New Roman" pitchFamily="18" charset="0"/>
              </a:rPr>
              <a:t>Zentaris</a:t>
            </a:r>
            <a:r>
              <a:rPr lang="en-GB" dirty="0" smtClean="0">
                <a:cs typeface="Times New Roman" pitchFamily="18" charset="0"/>
              </a:rPr>
              <a:t>, </a:t>
            </a:r>
            <a:r>
              <a:rPr lang="en-GB" dirty="0" err="1" smtClean="0">
                <a:cs typeface="Times New Roman" pitchFamily="18" charset="0"/>
              </a:rPr>
              <a:t>Zytostatikum</a:t>
            </a:r>
            <a:endParaRPr lang="en-GB" dirty="0" smtClean="0">
              <a:cs typeface="Times New Roman" pitchFamily="18" charset="0"/>
            </a:endParaRPr>
          </a:p>
          <a:p>
            <a:r>
              <a:rPr lang="en-GB" dirty="0" smtClean="0">
                <a:cs typeface="Times New Roman" pitchFamily="18" charset="0"/>
              </a:rPr>
              <a:t>100mg/die (max. 2,5mg/kg </a:t>
            </a:r>
            <a:r>
              <a:rPr lang="en-GB" dirty="0" err="1" smtClean="0">
                <a:cs typeface="Times New Roman" pitchFamily="18" charset="0"/>
              </a:rPr>
              <a:t>KG</a:t>
            </a:r>
            <a:r>
              <a:rPr lang="en-GB" dirty="0" smtClean="0">
                <a:cs typeface="Times New Roman" pitchFamily="18" charset="0"/>
              </a:rPr>
              <a:t>) </a:t>
            </a:r>
            <a:r>
              <a:rPr lang="en-GB" dirty="0" err="1" smtClean="0">
                <a:cs typeface="Times New Roman" pitchFamily="18" charset="0"/>
              </a:rPr>
              <a:t>p.o</a:t>
            </a:r>
            <a:r>
              <a:rPr lang="en-GB" dirty="0" smtClean="0">
                <a:cs typeface="Times New Roman" pitchFamily="18" charset="0"/>
              </a:rPr>
              <a:t>. </a:t>
            </a:r>
            <a:r>
              <a:rPr lang="en-GB" dirty="0" err="1" smtClean="0">
                <a:cs typeface="Times New Roman" pitchFamily="18" charset="0"/>
              </a:rPr>
              <a:t>über</a:t>
            </a:r>
            <a:r>
              <a:rPr lang="en-GB" dirty="0" smtClean="0">
                <a:cs typeface="Times New Roman" pitchFamily="18" charset="0"/>
              </a:rPr>
              <a:t> 28 </a:t>
            </a:r>
            <a:r>
              <a:rPr lang="en-GB" dirty="0" err="1" smtClean="0">
                <a:cs typeface="Times New Roman" pitchFamily="18" charset="0"/>
              </a:rPr>
              <a:t>Tage</a:t>
            </a:r>
            <a:endParaRPr lang="en-GB" dirty="0" smtClean="0">
              <a:cs typeface="Times New Roman" pitchFamily="18" charset="0"/>
            </a:endParaRPr>
          </a:p>
          <a:p>
            <a:r>
              <a:rPr lang="en-GB" dirty="0" err="1" smtClean="0">
                <a:cs typeface="Times New Roman" pitchFamily="18" charset="0"/>
              </a:rPr>
              <a:t>erste</a:t>
            </a:r>
            <a:r>
              <a:rPr lang="en-GB" dirty="0" smtClean="0">
                <a:cs typeface="Times New Roman" pitchFamily="18" charset="0"/>
              </a:rPr>
              <a:t> </a:t>
            </a:r>
            <a:r>
              <a:rPr lang="en-GB" dirty="0" err="1" smtClean="0">
                <a:cs typeface="Times New Roman" pitchFamily="18" charset="0"/>
              </a:rPr>
              <a:t>orale</a:t>
            </a:r>
            <a:r>
              <a:rPr lang="en-GB" dirty="0" smtClean="0">
                <a:cs typeface="Times New Roman" pitchFamily="18" charset="0"/>
              </a:rPr>
              <a:t> und </a:t>
            </a:r>
            <a:r>
              <a:rPr lang="en-GB" dirty="0" err="1" smtClean="0">
                <a:cs typeface="Times New Roman" pitchFamily="18" charset="0"/>
              </a:rPr>
              <a:t>damit</a:t>
            </a:r>
            <a:r>
              <a:rPr lang="en-GB" dirty="0" smtClean="0">
                <a:cs typeface="Times New Roman" pitchFamily="18" charset="0"/>
              </a:rPr>
              <a:t> </a:t>
            </a:r>
            <a:r>
              <a:rPr lang="en-GB" dirty="0" err="1" smtClean="0">
                <a:cs typeface="Times New Roman" pitchFamily="18" charset="0"/>
              </a:rPr>
              <a:t>ambulante</a:t>
            </a:r>
            <a:r>
              <a:rPr lang="en-GB" dirty="0" smtClean="0">
                <a:cs typeface="Times New Roman" pitchFamily="18" charset="0"/>
              </a:rPr>
              <a:t> </a:t>
            </a:r>
            <a:r>
              <a:rPr lang="en-GB" dirty="0" err="1" smtClean="0">
                <a:cs typeface="Times New Roman" pitchFamily="18" charset="0"/>
              </a:rPr>
              <a:t>Therapie</a:t>
            </a:r>
            <a:endParaRPr lang="en-GB" dirty="0" smtClean="0">
              <a:cs typeface="Times New Roman" pitchFamily="18" charset="0"/>
            </a:endParaRPr>
          </a:p>
          <a:p>
            <a:r>
              <a:rPr lang="en-GB" dirty="0" err="1" smtClean="0">
                <a:cs typeface="Times New Roman" pitchFamily="18" charset="0"/>
              </a:rPr>
              <a:t>höchste</a:t>
            </a:r>
            <a:r>
              <a:rPr lang="en-GB" dirty="0" smtClean="0">
                <a:cs typeface="Times New Roman" pitchFamily="18" charset="0"/>
              </a:rPr>
              <a:t> </a:t>
            </a:r>
            <a:r>
              <a:rPr lang="en-GB" dirty="0" err="1" smtClean="0">
                <a:cs typeface="Times New Roman" pitchFamily="18" charset="0"/>
              </a:rPr>
              <a:t>Effektivität</a:t>
            </a:r>
            <a:r>
              <a:rPr lang="en-GB" dirty="0" smtClean="0">
                <a:cs typeface="Times New Roman" pitchFamily="18" charset="0"/>
              </a:rPr>
              <a:t> </a:t>
            </a:r>
            <a:r>
              <a:rPr lang="en-GB" dirty="0" err="1" smtClean="0">
                <a:cs typeface="Times New Roman" pitchFamily="18" charset="0"/>
              </a:rPr>
              <a:t>bei</a:t>
            </a:r>
            <a:r>
              <a:rPr lang="en-GB" dirty="0" smtClean="0">
                <a:cs typeface="Times New Roman" pitchFamily="18" charset="0"/>
              </a:rPr>
              <a:t> </a:t>
            </a:r>
            <a:r>
              <a:rPr lang="en-GB" dirty="0" err="1" smtClean="0">
                <a:cs typeface="Times New Roman" pitchFamily="18" charset="0"/>
              </a:rPr>
              <a:t>viszeraler</a:t>
            </a:r>
            <a:r>
              <a:rPr lang="en-GB" dirty="0" smtClean="0">
                <a:cs typeface="Times New Roman" pitchFamily="18" charset="0"/>
              </a:rPr>
              <a:t>, </a:t>
            </a:r>
            <a:r>
              <a:rPr lang="en-GB" dirty="0" err="1" smtClean="0">
                <a:cs typeface="Times New Roman" pitchFamily="18" charset="0"/>
              </a:rPr>
              <a:t>kutaner</a:t>
            </a:r>
            <a:r>
              <a:rPr lang="en-GB" dirty="0" smtClean="0">
                <a:cs typeface="Times New Roman" pitchFamily="18" charset="0"/>
              </a:rPr>
              <a:t> und </a:t>
            </a:r>
            <a:r>
              <a:rPr lang="en-GB" dirty="0" err="1" smtClean="0">
                <a:cs typeface="Times New Roman" pitchFamily="18" charset="0"/>
              </a:rPr>
              <a:t>mukokutaner</a:t>
            </a:r>
            <a:r>
              <a:rPr lang="en-GB" dirty="0" smtClean="0">
                <a:cs typeface="Times New Roman" pitchFamily="18" charset="0"/>
              </a:rPr>
              <a:t> </a:t>
            </a:r>
            <a:r>
              <a:rPr lang="en-GB" dirty="0" err="1" smtClean="0">
                <a:cs typeface="Times New Roman" pitchFamily="18" charset="0"/>
              </a:rPr>
              <a:t>Leishmaniose</a:t>
            </a:r>
            <a:r>
              <a:rPr lang="en-GB" dirty="0" smtClean="0">
                <a:cs typeface="Times New Roman" pitchFamily="18" charset="0"/>
              </a:rPr>
              <a:t>, </a:t>
            </a:r>
            <a:r>
              <a:rPr lang="en-GB" dirty="0" err="1" smtClean="0">
                <a:cs typeface="Times New Roman" pitchFamily="18" charset="0"/>
              </a:rPr>
              <a:t>auch</a:t>
            </a:r>
            <a:r>
              <a:rPr lang="en-GB" dirty="0" smtClean="0">
                <a:cs typeface="Times New Roman" pitchFamily="18" charset="0"/>
              </a:rPr>
              <a:t> </a:t>
            </a:r>
            <a:r>
              <a:rPr lang="en-GB" dirty="0" err="1" smtClean="0">
                <a:cs typeface="Times New Roman" pitchFamily="18" charset="0"/>
              </a:rPr>
              <a:t>bei</a:t>
            </a:r>
            <a:r>
              <a:rPr lang="en-GB" dirty="0" smtClean="0">
                <a:cs typeface="Times New Roman" pitchFamily="18" charset="0"/>
              </a:rPr>
              <a:t> </a:t>
            </a:r>
            <a:r>
              <a:rPr lang="en-GB" dirty="0" err="1" smtClean="0">
                <a:cs typeface="Times New Roman" pitchFamily="18" charset="0"/>
              </a:rPr>
              <a:t>Therapieversagern</a:t>
            </a:r>
            <a:r>
              <a:rPr lang="en-GB" dirty="0" smtClean="0">
                <a:cs typeface="Times New Roman" pitchFamily="18" charset="0"/>
              </a:rPr>
              <a:t> und HIV-</a:t>
            </a:r>
            <a:r>
              <a:rPr lang="en-GB" dirty="0" err="1" smtClean="0">
                <a:cs typeface="Times New Roman" pitchFamily="18" charset="0"/>
              </a:rPr>
              <a:t>Koinfektion</a:t>
            </a:r>
            <a:r>
              <a:rPr lang="en-GB" dirty="0" smtClean="0">
                <a:cs typeface="Times New Roman" pitchFamily="18" charset="0"/>
              </a:rPr>
              <a:t> </a:t>
            </a:r>
            <a:r>
              <a:rPr lang="en-GB" baseline="30000" dirty="0" smtClean="0">
                <a:cs typeface="Times New Roman" pitchFamily="18" charset="0"/>
              </a:rPr>
              <a:t>17) - 23) </a:t>
            </a:r>
            <a:r>
              <a:rPr lang="en-GB" dirty="0" smtClean="0">
                <a:cs typeface="Times New Roman" pitchFamily="18" charset="0"/>
              </a:rPr>
              <a:t>(</a:t>
            </a:r>
            <a:r>
              <a:rPr lang="en-GB" dirty="0" err="1" smtClean="0">
                <a:cs typeface="Times New Roman" pitchFamily="18" charset="0"/>
              </a:rPr>
              <a:t>Datenmaterial</a:t>
            </a:r>
            <a:r>
              <a:rPr lang="en-GB" dirty="0" smtClean="0">
                <a:cs typeface="Times New Roman" pitchFamily="18" charset="0"/>
              </a:rPr>
              <a:t> </a:t>
            </a:r>
            <a:r>
              <a:rPr lang="en-GB" dirty="0" err="1" smtClean="0">
                <a:cs typeface="Times New Roman" pitchFamily="18" charset="0"/>
              </a:rPr>
              <a:t>bei</a:t>
            </a:r>
            <a:r>
              <a:rPr lang="en-GB" dirty="0" smtClean="0">
                <a:cs typeface="Times New Roman" pitchFamily="18" charset="0"/>
              </a:rPr>
              <a:t> KL und MKL </a:t>
            </a:r>
            <a:r>
              <a:rPr lang="en-GB" dirty="0" err="1" smtClean="0">
                <a:cs typeface="Times New Roman" pitchFamily="18" charset="0"/>
              </a:rPr>
              <a:t>noch</a:t>
            </a:r>
            <a:r>
              <a:rPr lang="en-GB" dirty="0" smtClean="0">
                <a:cs typeface="Times New Roman" pitchFamily="18" charset="0"/>
              </a:rPr>
              <a:t> </a:t>
            </a:r>
            <a:r>
              <a:rPr lang="en-GB" dirty="0" err="1" smtClean="0">
                <a:cs typeface="Times New Roman" pitchFamily="18" charset="0"/>
              </a:rPr>
              <a:t>begrenzt</a:t>
            </a:r>
            <a:r>
              <a:rPr lang="en-GB" dirty="0" smtClean="0">
                <a:cs typeface="Times New Roman" pitchFamily="18" charset="0"/>
              </a:rPr>
              <a:t>)</a:t>
            </a:r>
          </a:p>
          <a:p>
            <a:r>
              <a:rPr lang="en-GB" dirty="0" err="1" smtClean="0">
                <a:cs typeface="Times New Roman" pitchFamily="18" charset="0"/>
              </a:rPr>
              <a:t>mildes</a:t>
            </a:r>
            <a:r>
              <a:rPr lang="en-GB" dirty="0" smtClean="0">
                <a:cs typeface="Times New Roman" pitchFamily="18" charset="0"/>
              </a:rPr>
              <a:t> </a:t>
            </a:r>
            <a:r>
              <a:rPr lang="en-GB" dirty="0" err="1" smtClean="0">
                <a:cs typeface="Times New Roman" pitchFamily="18" charset="0"/>
              </a:rPr>
              <a:t>Nebenwirkungsprofil</a:t>
            </a:r>
            <a:r>
              <a:rPr lang="en-GB" dirty="0" smtClean="0">
                <a:cs typeface="Times New Roman" pitchFamily="18" charset="0"/>
              </a:rPr>
              <a:t> (</a:t>
            </a:r>
            <a:r>
              <a:rPr lang="en-GB" dirty="0" err="1" smtClean="0">
                <a:cs typeface="Times New Roman" pitchFamily="18" charset="0"/>
              </a:rPr>
              <a:t>v.a</a:t>
            </a:r>
            <a:r>
              <a:rPr lang="en-GB" dirty="0" smtClean="0">
                <a:cs typeface="Times New Roman" pitchFamily="18" charset="0"/>
              </a:rPr>
              <a:t>. </a:t>
            </a:r>
            <a:r>
              <a:rPr lang="en-GB" dirty="0" err="1" smtClean="0">
                <a:cs typeface="Times New Roman" pitchFamily="18" charset="0"/>
              </a:rPr>
              <a:t>gastrointestinale</a:t>
            </a:r>
            <a:r>
              <a:rPr lang="en-GB" dirty="0" smtClean="0">
                <a:cs typeface="Times New Roman" pitchFamily="18" charset="0"/>
              </a:rPr>
              <a:t> </a:t>
            </a:r>
            <a:r>
              <a:rPr lang="en-GB" dirty="0" err="1" smtClean="0">
                <a:cs typeface="Times New Roman" pitchFamily="18" charset="0"/>
              </a:rPr>
              <a:t>Beschwerden</a:t>
            </a:r>
            <a:r>
              <a:rPr lang="en-GB" dirty="0" smtClean="0">
                <a:cs typeface="Times New Roman" pitchFamily="18" charset="0"/>
              </a:rPr>
              <a:t>)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58888" y="1428736"/>
            <a:ext cx="7273925" cy="4953014"/>
          </a:xfrm>
        </p:spPr>
        <p:txBody>
          <a:bodyPr/>
          <a:lstStyle/>
          <a:p>
            <a:pPr>
              <a:buNone/>
            </a:pPr>
            <a:r>
              <a:rPr lang="de-DE" sz="2800" b="1" dirty="0" smtClean="0">
                <a:latin typeface="+mj-lt"/>
              </a:rPr>
              <a:t>Erreger</a:t>
            </a:r>
          </a:p>
          <a:p>
            <a:r>
              <a:rPr lang="de-DE" dirty="0" smtClean="0"/>
              <a:t>Protozoen der Gattung Leishmania</a:t>
            </a:r>
            <a:endParaRPr lang="de-DE" sz="2800" b="1" dirty="0" smtClean="0">
              <a:latin typeface="+mj-lt"/>
            </a:endParaRPr>
          </a:p>
          <a:p>
            <a:pPr>
              <a:buNone/>
            </a:pPr>
            <a:r>
              <a:rPr lang="de-DE" sz="2800" b="1" dirty="0" smtClean="0">
                <a:latin typeface="+mj-lt"/>
              </a:rPr>
              <a:t>V</a:t>
            </a:r>
            <a:r>
              <a:rPr lang="de-DE" b="1" dirty="0" smtClean="0"/>
              <a:t>ektor</a:t>
            </a:r>
          </a:p>
          <a:p>
            <a:r>
              <a:rPr lang="de-DE" dirty="0" smtClean="0"/>
              <a:t>Stechmücken („</a:t>
            </a:r>
            <a:r>
              <a:rPr lang="de-DE" dirty="0" err="1" smtClean="0"/>
              <a:t>sand</a:t>
            </a:r>
            <a:r>
              <a:rPr lang="de-DE" dirty="0" smtClean="0"/>
              <a:t>                                         flies“) der Gattungen                                  </a:t>
            </a:r>
            <a:r>
              <a:rPr lang="de-DE" dirty="0" err="1" smtClean="0"/>
              <a:t>Phlebotomus</a:t>
            </a:r>
            <a:r>
              <a:rPr lang="de-DE" dirty="0" smtClean="0"/>
              <a:t> (alte Welt)                                         bzw. </a:t>
            </a:r>
            <a:r>
              <a:rPr lang="de-DE" dirty="0" err="1" smtClean="0"/>
              <a:t>Lutzomyia</a:t>
            </a:r>
            <a:r>
              <a:rPr lang="de-DE" dirty="0" smtClean="0"/>
              <a:t> (neue                                       Welt)</a:t>
            </a:r>
          </a:p>
          <a:p>
            <a:pPr>
              <a:buNone/>
            </a:pPr>
            <a:r>
              <a:rPr lang="de-DE" sz="2800" b="1" dirty="0" smtClean="0">
                <a:latin typeface="+mj-lt"/>
              </a:rPr>
              <a:t>Reservoir</a:t>
            </a:r>
          </a:p>
          <a:p>
            <a:r>
              <a:rPr lang="de-DE" dirty="0" smtClean="0"/>
              <a:t>Hundeartige, Nagetiere, </a:t>
            </a:r>
            <a:r>
              <a:rPr lang="de-DE" dirty="0" err="1" smtClean="0"/>
              <a:t>Opposums</a:t>
            </a:r>
            <a:r>
              <a:rPr lang="de-DE" dirty="0" smtClean="0"/>
              <a:t>, Faultiere, Ameisenbären…</a:t>
            </a:r>
          </a:p>
          <a:p>
            <a:endParaRPr lang="de-DE" dirty="0" smtClean="0"/>
          </a:p>
          <a:p>
            <a:pPr>
              <a:buNone/>
            </a:pPr>
            <a:endParaRPr lang="de-DE" dirty="0" smtClean="0">
              <a:sym typeface="Wingdings" pitchFamily="2" charset="2"/>
            </a:endParaRPr>
          </a:p>
          <a:p>
            <a:endParaRPr lang="de-DE" dirty="0"/>
          </a:p>
        </p:txBody>
      </p:sp>
      <p:pic>
        <p:nvPicPr>
          <p:cNvPr id="5" name="Picture 8" descr="C:\Dokumente und Einstellungen\Dr. Jakob Schnedl\Eigene Dateien\Medizin\Publikationen jeder Art\GKPS Mikrobiologie\Bilder in Powerpoints\1e_parasit_sandmück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2451728"/>
            <a:ext cx="3352150" cy="2329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579" name="Picture 3" descr="C:\Dokumente und Einstellungen\Dr. Jakob Schnedl\Eigene Dateien\Medizin\Publikationen jeder Art\Leishmanien\Leishmanien vom AKH\Figure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205849"/>
            <a:ext cx="7239000" cy="5151453"/>
          </a:xfrm>
          <a:prstGeom prst="rect">
            <a:avLst/>
          </a:prstGeom>
          <a:noFill/>
        </p:spPr>
      </p:pic>
      <p:sp>
        <p:nvSpPr>
          <p:cNvPr id="408580" name="Text Box 4"/>
          <p:cNvSpPr txBox="1">
            <a:spLocks noChangeArrowheads="1"/>
          </p:cNvSpPr>
          <p:nvPr/>
        </p:nvSpPr>
        <p:spPr bwMode="auto">
          <a:xfrm>
            <a:off x="4282440" y="1214422"/>
            <a:ext cx="20574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AT" sz="2800" b="1" dirty="0" err="1" smtClean="0">
                <a:solidFill>
                  <a:schemeClr val="bg1"/>
                </a:solidFill>
                <a:latin typeface="+mj-lt"/>
              </a:rPr>
              <a:t>Miltefosin</a:t>
            </a:r>
            <a:endParaRPr lang="de-DE" sz="2800" b="1" dirty="0">
              <a:solidFill>
                <a:schemeClr val="bg1"/>
              </a:solidFill>
              <a:latin typeface="+mj-lt"/>
            </a:endParaRPr>
          </a:p>
          <a:p>
            <a:endParaRPr lang="de-DE" dirty="0">
              <a:latin typeface="+mj-lt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7215206" y="6080017"/>
            <a:ext cx="14013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© Stefan WÖHRL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295400" y="2895600"/>
            <a:ext cx="7273925" cy="1063625"/>
          </a:xfrm>
          <a:noFill/>
          <a:ln/>
        </p:spPr>
        <p:txBody>
          <a:bodyPr/>
          <a:lstStyle/>
          <a:p>
            <a:r>
              <a:rPr lang="de-AT"/>
              <a:t>Danke für die Aufmerksamkeit!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75" y="1139190"/>
            <a:ext cx="7272338" cy="914400"/>
          </a:xfrm>
        </p:spPr>
        <p:txBody>
          <a:bodyPr/>
          <a:lstStyle/>
          <a:p>
            <a:r>
              <a:rPr lang="de-AT" dirty="0"/>
              <a:t>References:</a:t>
            </a:r>
            <a:endParaRPr lang="de-DE" dirty="0"/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888" y="1931670"/>
            <a:ext cx="7273925" cy="4324350"/>
          </a:xfrm>
        </p:spPr>
        <p:txBody>
          <a:bodyPr/>
          <a:lstStyle/>
          <a:p>
            <a:pPr marL="0" indent="0" defTabSz="504000">
              <a:spcBef>
                <a:spcPts val="0"/>
              </a:spcBef>
              <a:buNone/>
            </a:pPr>
            <a:r>
              <a:rPr lang="de-AT" sz="1200" dirty="0"/>
              <a:t>1</a:t>
            </a:r>
            <a:r>
              <a:rPr lang="de-AT" sz="1200" dirty="0" smtClean="0"/>
              <a:t>)	</a:t>
            </a:r>
            <a:r>
              <a:rPr lang="de-DE" sz="1200" dirty="0" err="1" smtClean="0">
                <a:cs typeface="Times New Roman" pitchFamily="18" charset="0"/>
              </a:rPr>
              <a:t>Miltefosine</a:t>
            </a:r>
            <a:r>
              <a:rPr lang="de-DE" sz="1200" dirty="0" smtClean="0">
                <a:cs typeface="Times New Roman" pitchFamily="18" charset="0"/>
              </a:rPr>
              <a:t>: oral </a:t>
            </a:r>
            <a:r>
              <a:rPr lang="de-DE" sz="1200" dirty="0" err="1" smtClean="0">
                <a:cs typeface="Times New Roman" pitchFamily="18" charset="0"/>
              </a:rPr>
              <a:t>treatment</a:t>
            </a:r>
            <a:r>
              <a:rPr lang="de-DE" sz="1200" dirty="0" smtClean="0">
                <a:cs typeface="Times New Roman" pitchFamily="18" charset="0"/>
              </a:rPr>
              <a:t> </a:t>
            </a:r>
            <a:r>
              <a:rPr lang="de-DE" sz="1200" dirty="0" err="1" smtClean="0">
                <a:cs typeface="Times New Roman" pitchFamily="18" charset="0"/>
              </a:rPr>
              <a:t>of</a:t>
            </a:r>
            <a:r>
              <a:rPr lang="de-DE" sz="1200" dirty="0" smtClean="0">
                <a:cs typeface="Times New Roman" pitchFamily="18" charset="0"/>
              </a:rPr>
              <a:t> </a:t>
            </a:r>
            <a:r>
              <a:rPr lang="de-DE" sz="1200" dirty="0" err="1" smtClean="0">
                <a:cs typeface="Times New Roman" pitchFamily="18" charset="0"/>
              </a:rPr>
              <a:t>leishmaniasis</a:t>
            </a:r>
            <a:r>
              <a:rPr lang="de-DE" sz="1200" dirty="0" smtClean="0">
                <a:cs typeface="Times New Roman" pitchFamily="18" charset="0"/>
              </a:rPr>
              <a:t>.</a:t>
            </a:r>
            <a:br>
              <a:rPr lang="de-DE" sz="1200" dirty="0" smtClean="0">
                <a:cs typeface="Times New Roman" pitchFamily="18" charset="0"/>
              </a:rPr>
            </a:br>
            <a:r>
              <a:rPr lang="de-DE" sz="1200" dirty="0" smtClean="0">
                <a:cs typeface="Times New Roman" pitchFamily="18" charset="0"/>
              </a:rPr>
              <a:t>	Soto J, Soto P. </a:t>
            </a:r>
            <a:endParaRPr lang="de-AT" sz="1200" dirty="0" smtClean="0">
              <a:cs typeface="Times New Roman" pitchFamily="18" charset="0"/>
            </a:endParaRPr>
          </a:p>
          <a:p>
            <a:pPr marL="0" indent="0" defTabSz="504000">
              <a:spcBef>
                <a:spcPts val="0"/>
              </a:spcBef>
              <a:buNone/>
            </a:pPr>
            <a:r>
              <a:rPr lang="de-AT" sz="1200" dirty="0" smtClean="0">
                <a:cs typeface="Times New Roman" pitchFamily="18" charset="0"/>
              </a:rPr>
              <a:t>	</a:t>
            </a:r>
            <a:r>
              <a:rPr lang="de-DE" sz="1200" dirty="0" smtClean="0">
                <a:cs typeface="Times New Roman" pitchFamily="18" charset="0"/>
              </a:rPr>
              <a:t>Expert </a:t>
            </a:r>
            <a:r>
              <a:rPr lang="de-DE" sz="1200" dirty="0" err="1" smtClean="0">
                <a:cs typeface="Times New Roman" pitchFamily="18" charset="0"/>
              </a:rPr>
              <a:t>Rev</a:t>
            </a:r>
            <a:r>
              <a:rPr lang="de-DE" sz="1200" dirty="0" smtClean="0">
                <a:cs typeface="Times New Roman" pitchFamily="18" charset="0"/>
              </a:rPr>
              <a:t> Anti </a:t>
            </a:r>
            <a:r>
              <a:rPr lang="de-DE" sz="1200" dirty="0" err="1" smtClean="0">
                <a:cs typeface="Times New Roman" pitchFamily="18" charset="0"/>
              </a:rPr>
              <a:t>Infect</a:t>
            </a:r>
            <a:r>
              <a:rPr lang="de-DE" sz="1200" dirty="0" smtClean="0">
                <a:cs typeface="Times New Roman" pitchFamily="18" charset="0"/>
              </a:rPr>
              <a:t> </a:t>
            </a:r>
            <a:r>
              <a:rPr lang="de-DE" sz="1200" dirty="0" err="1" smtClean="0">
                <a:cs typeface="Times New Roman" pitchFamily="18" charset="0"/>
              </a:rPr>
              <a:t>Ther</a:t>
            </a:r>
            <a:r>
              <a:rPr lang="de-DE" sz="1200" dirty="0" smtClean="0">
                <a:cs typeface="Times New Roman" pitchFamily="18" charset="0"/>
              </a:rPr>
              <a:t>. 2006 Apr;4(2):177-85. </a:t>
            </a:r>
            <a:endParaRPr lang="de-AT" sz="1200" dirty="0" smtClean="0"/>
          </a:p>
          <a:p>
            <a:pPr marL="0" indent="0" defTabSz="504000">
              <a:spcBef>
                <a:spcPts val="0"/>
              </a:spcBef>
              <a:buNone/>
            </a:pPr>
            <a:endParaRPr lang="de-AT" sz="800" dirty="0" smtClean="0"/>
          </a:p>
          <a:p>
            <a:pPr marL="0" indent="0" defTabSz="504000">
              <a:spcBef>
                <a:spcPts val="0"/>
              </a:spcBef>
              <a:buNone/>
            </a:pPr>
            <a:r>
              <a:rPr lang="de-AT" sz="1200" dirty="0" smtClean="0"/>
              <a:t>2)	</a:t>
            </a:r>
            <a:r>
              <a:rPr lang="de-AT" sz="1200" dirty="0" smtClean="0">
                <a:cs typeface="Times New Roman" pitchFamily="18" charset="0"/>
              </a:rPr>
              <a:t>Am J </a:t>
            </a:r>
            <a:r>
              <a:rPr lang="de-AT" sz="1200" dirty="0" err="1" smtClean="0">
                <a:cs typeface="Times New Roman" pitchFamily="18" charset="0"/>
              </a:rPr>
              <a:t>Trop</a:t>
            </a:r>
            <a:r>
              <a:rPr lang="de-AT" sz="1200" dirty="0" smtClean="0">
                <a:cs typeface="Times New Roman" pitchFamily="18" charset="0"/>
              </a:rPr>
              <a:t> </a:t>
            </a:r>
            <a:r>
              <a:rPr lang="de-AT" sz="1200" dirty="0" err="1" smtClean="0">
                <a:cs typeface="Times New Roman" pitchFamily="18" charset="0"/>
              </a:rPr>
              <a:t>Med</a:t>
            </a:r>
            <a:r>
              <a:rPr lang="de-AT" sz="1200" dirty="0" smtClean="0">
                <a:cs typeface="Times New Roman" pitchFamily="18" charset="0"/>
              </a:rPr>
              <a:t> Hyg. 2006 Aug;75(2):267-9. </a:t>
            </a:r>
          </a:p>
          <a:p>
            <a:pPr marL="0" indent="0" defTabSz="504000">
              <a:spcBef>
                <a:spcPts val="0"/>
              </a:spcBef>
              <a:buNone/>
            </a:pPr>
            <a:r>
              <a:rPr lang="en-GB" sz="1200" dirty="0" smtClean="0">
                <a:cs typeface="Times New Roman" pitchFamily="18" charset="0"/>
              </a:rPr>
              <a:t>	Concomitant early mucosal and </a:t>
            </a:r>
            <a:r>
              <a:rPr lang="en-GB" sz="1200" dirty="0" err="1" smtClean="0">
                <a:cs typeface="Times New Roman" pitchFamily="18" charset="0"/>
              </a:rPr>
              <a:t>cutaneous</a:t>
            </a:r>
            <a:r>
              <a:rPr lang="en-GB" sz="1200" dirty="0" smtClean="0">
                <a:cs typeface="Times New Roman" pitchFamily="18" charset="0"/>
              </a:rPr>
              <a:t> </a:t>
            </a:r>
            <a:r>
              <a:rPr lang="en-GB" sz="1200" dirty="0" err="1" smtClean="0">
                <a:cs typeface="Times New Roman" pitchFamily="18" charset="0"/>
              </a:rPr>
              <a:t>leishmaniasis</a:t>
            </a:r>
            <a:r>
              <a:rPr lang="en-GB" sz="1200" dirty="0" smtClean="0">
                <a:cs typeface="Times New Roman" pitchFamily="18" charset="0"/>
              </a:rPr>
              <a:t> in Brazil.</a:t>
            </a:r>
            <a:endParaRPr lang="de-DE" sz="1200" dirty="0" smtClean="0">
              <a:cs typeface="Times New Roman" pitchFamily="18" charset="0"/>
            </a:endParaRPr>
          </a:p>
          <a:p>
            <a:pPr marL="0" indent="0" defTabSz="504000">
              <a:spcBef>
                <a:spcPts val="0"/>
              </a:spcBef>
              <a:buNone/>
            </a:pPr>
            <a:r>
              <a:rPr lang="it-IT" sz="1200" dirty="0" smtClean="0">
                <a:cs typeface="Times New Roman" pitchFamily="18" charset="0"/>
              </a:rPr>
              <a:t>	</a:t>
            </a:r>
            <a:r>
              <a:rPr lang="it-IT" sz="1200" dirty="0" err="1" smtClean="0">
                <a:cs typeface="Times New Roman" pitchFamily="18" charset="0"/>
              </a:rPr>
              <a:t>Boaventura</a:t>
            </a:r>
            <a:r>
              <a:rPr lang="it-IT" sz="1200" dirty="0" smtClean="0">
                <a:cs typeface="Times New Roman" pitchFamily="18" charset="0"/>
              </a:rPr>
              <a:t> VS, </a:t>
            </a:r>
            <a:r>
              <a:rPr lang="it-IT" sz="1200" dirty="0" err="1" smtClean="0">
                <a:cs typeface="Times New Roman" pitchFamily="18" charset="0"/>
              </a:rPr>
              <a:t>et</a:t>
            </a:r>
            <a:r>
              <a:rPr lang="it-IT" sz="1200" dirty="0" smtClean="0">
                <a:cs typeface="Times New Roman" pitchFamily="18" charset="0"/>
              </a:rPr>
              <a:t> al.</a:t>
            </a:r>
          </a:p>
          <a:p>
            <a:pPr marL="0" indent="0" defTabSz="504000">
              <a:spcBef>
                <a:spcPts val="0"/>
              </a:spcBef>
              <a:buNone/>
            </a:pPr>
            <a:endParaRPr lang="de-AT" sz="800" dirty="0" smtClean="0"/>
          </a:p>
          <a:p>
            <a:pPr marL="0" indent="0" defTabSz="504000">
              <a:spcBef>
                <a:spcPts val="0"/>
              </a:spcBef>
              <a:buNone/>
            </a:pPr>
            <a:r>
              <a:rPr lang="de-AT" sz="1200" dirty="0" smtClean="0"/>
              <a:t>3) 	</a:t>
            </a:r>
            <a:r>
              <a:rPr lang="de-DE" sz="1200" dirty="0" smtClean="0"/>
              <a:t>Treatment </a:t>
            </a:r>
            <a:r>
              <a:rPr lang="de-DE" sz="1200" dirty="0" err="1" smtClean="0"/>
              <a:t>of</a:t>
            </a:r>
            <a:r>
              <a:rPr lang="de-DE" sz="1200" dirty="0" smtClean="0"/>
              <a:t> </a:t>
            </a:r>
            <a:r>
              <a:rPr lang="de-DE" sz="1200" dirty="0" err="1" smtClean="0"/>
              <a:t>mucosal</a:t>
            </a:r>
            <a:r>
              <a:rPr lang="de-DE" sz="1200" dirty="0" smtClean="0"/>
              <a:t> </a:t>
            </a:r>
            <a:r>
              <a:rPr lang="de-DE" sz="1200" dirty="0" err="1" smtClean="0"/>
              <a:t>leishmaniasis</a:t>
            </a:r>
            <a:r>
              <a:rPr lang="de-DE" sz="1200" dirty="0" smtClean="0"/>
              <a:t> in </a:t>
            </a:r>
            <a:r>
              <a:rPr lang="de-DE" sz="1200" dirty="0" err="1" smtClean="0"/>
              <a:t>Latin</a:t>
            </a:r>
            <a:r>
              <a:rPr lang="de-DE" sz="1200" dirty="0" smtClean="0"/>
              <a:t> </a:t>
            </a:r>
            <a:r>
              <a:rPr lang="de-DE" sz="1200" dirty="0" err="1" smtClean="0"/>
              <a:t>America</a:t>
            </a:r>
            <a:r>
              <a:rPr lang="de-DE" sz="1200" dirty="0" smtClean="0"/>
              <a:t>: </a:t>
            </a:r>
            <a:r>
              <a:rPr lang="de-DE" sz="1200" dirty="0" err="1" smtClean="0"/>
              <a:t>systematic</a:t>
            </a:r>
            <a:r>
              <a:rPr lang="de-DE" sz="1200" dirty="0" smtClean="0"/>
              <a:t> </a:t>
            </a:r>
            <a:r>
              <a:rPr lang="de-DE" sz="1200" dirty="0" err="1" smtClean="0"/>
              <a:t>review</a:t>
            </a:r>
            <a:r>
              <a:rPr lang="de-DE" sz="1200" dirty="0" smtClean="0"/>
              <a:t>.</a:t>
            </a:r>
          </a:p>
          <a:p>
            <a:pPr marL="0" indent="0" defTabSz="504000">
              <a:spcBef>
                <a:spcPts val="0"/>
              </a:spcBef>
              <a:buNone/>
            </a:pPr>
            <a:r>
              <a:rPr lang="de-DE" sz="1200" dirty="0" smtClean="0"/>
              <a:t>	Amato VS, </a:t>
            </a:r>
            <a:r>
              <a:rPr lang="de-DE" sz="1200" dirty="0" err="1" smtClean="0"/>
              <a:t>Tuon</a:t>
            </a:r>
            <a:r>
              <a:rPr lang="de-DE" sz="1200" dirty="0" smtClean="0"/>
              <a:t> FF, </a:t>
            </a:r>
            <a:r>
              <a:rPr lang="de-DE" sz="1200" dirty="0" err="1" smtClean="0"/>
              <a:t>Siqueira</a:t>
            </a:r>
            <a:r>
              <a:rPr lang="de-DE" sz="1200" dirty="0" smtClean="0"/>
              <a:t> AM, Nicodemo AC, </a:t>
            </a:r>
            <a:r>
              <a:rPr lang="de-DE" sz="1200" dirty="0" err="1" smtClean="0"/>
              <a:t>Neto</a:t>
            </a:r>
            <a:r>
              <a:rPr lang="de-DE" sz="1200" dirty="0" smtClean="0"/>
              <a:t> VA.</a:t>
            </a:r>
          </a:p>
          <a:p>
            <a:pPr marL="0" indent="0" defTabSz="504000">
              <a:spcBef>
                <a:spcPts val="0"/>
              </a:spcBef>
              <a:buNone/>
            </a:pPr>
            <a:r>
              <a:rPr lang="de-DE" sz="1200" dirty="0" smtClean="0"/>
              <a:t>	Am J </a:t>
            </a:r>
            <a:r>
              <a:rPr lang="de-DE" sz="1200" dirty="0" err="1" smtClean="0"/>
              <a:t>Trop</a:t>
            </a:r>
            <a:r>
              <a:rPr lang="de-DE" sz="1200" dirty="0" smtClean="0"/>
              <a:t> </a:t>
            </a:r>
            <a:r>
              <a:rPr lang="de-DE" sz="1200" dirty="0" err="1" smtClean="0"/>
              <a:t>Med</a:t>
            </a:r>
            <a:r>
              <a:rPr lang="de-DE" sz="1200" dirty="0" smtClean="0"/>
              <a:t> Hyg. 2007 Aug;77(2):266-74.</a:t>
            </a:r>
          </a:p>
          <a:p>
            <a:pPr marL="0" indent="0" defTabSz="504000">
              <a:spcBef>
                <a:spcPts val="0"/>
              </a:spcBef>
              <a:buNone/>
            </a:pPr>
            <a:endParaRPr lang="de-AT" sz="800" dirty="0" smtClean="0"/>
          </a:p>
          <a:p>
            <a:pPr marL="0" indent="0" defTabSz="504000">
              <a:spcBef>
                <a:spcPts val="0"/>
              </a:spcBef>
              <a:buNone/>
            </a:pPr>
            <a:r>
              <a:rPr lang="de-AT" sz="1200" dirty="0" smtClean="0"/>
              <a:t>4)	</a:t>
            </a:r>
            <a:r>
              <a:rPr lang="de-DE" sz="1200" dirty="0" err="1" smtClean="0"/>
              <a:t>Comparison</a:t>
            </a:r>
            <a:r>
              <a:rPr lang="de-DE" sz="1200" dirty="0" smtClean="0"/>
              <a:t> </a:t>
            </a:r>
            <a:r>
              <a:rPr lang="de-DE" sz="1200" dirty="0" err="1" smtClean="0"/>
              <a:t>of</a:t>
            </a:r>
            <a:r>
              <a:rPr lang="de-DE" sz="1200" dirty="0" smtClean="0"/>
              <a:t> oral </a:t>
            </a:r>
            <a:r>
              <a:rPr lang="de-DE" sz="1200" dirty="0" err="1" smtClean="0"/>
              <a:t>itraconazole</a:t>
            </a:r>
            <a:r>
              <a:rPr lang="de-DE" sz="1200" dirty="0" smtClean="0"/>
              <a:t> </a:t>
            </a:r>
            <a:r>
              <a:rPr lang="de-DE" sz="1200" dirty="0" err="1" smtClean="0"/>
              <a:t>and</a:t>
            </a:r>
            <a:r>
              <a:rPr lang="de-DE" sz="1200" dirty="0" smtClean="0"/>
              <a:t> </a:t>
            </a:r>
            <a:r>
              <a:rPr lang="de-DE" sz="1200" dirty="0" err="1" smtClean="0"/>
              <a:t>intramuscular</a:t>
            </a:r>
            <a:r>
              <a:rPr lang="de-DE" sz="1200" dirty="0" smtClean="0"/>
              <a:t> </a:t>
            </a:r>
            <a:r>
              <a:rPr lang="de-DE" sz="1200" dirty="0" err="1" smtClean="0"/>
              <a:t>meglumine</a:t>
            </a:r>
            <a:r>
              <a:rPr lang="de-DE" sz="1200" dirty="0" smtClean="0"/>
              <a:t> </a:t>
            </a:r>
            <a:r>
              <a:rPr lang="de-DE" sz="1200" dirty="0" err="1" smtClean="0"/>
              <a:t>antimoniate</a:t>
            </a:r>
            <a:r>
              <a:rPr lang="de-DE" sz="1200" dirty="0" smtClean="0"/>
              <a:t> in </a:t>
            </a:r>
            <a:r>
              <a:rPr lang="de-DE" sz="1200" dirty="0" err="1" smtClean="0"/>
              <a:t>the</a:t>
            </a:r>
            <a:r>
              <a:rPr lang="de-DE" sz="1200" dirty="0" smtClean="0"/>
              <a:t> </a:t>
            </a:r>
            <a:r>
              <a:rPr lang="de-DE" sz="1200" dirty="0" err="1" smtClean="0"/>
              <a:t>treatment</a:t>
            </a:r>
            <a:r>
              <a:rPr lang="de-DE" sz="1200" dirty="0" smtClean="0"/>
              <a:t> 	</a:t>
            </a:r>
            <a:r>
              <a:rPr lang="de-DE" sz="1200" dirty="0" err="1" smtClean="0"/>
              <a:t>of</a:t>
            </a:r>
            <a:r>
              <a:rPr lang="de-DE" sz="1200" dirty="0" smtClean="0"/>
              <a:t> </a:t>
            </a:r>
            <a:r>
              <a:rPr lang="de-DE" sz="1200" dirty="0" err="1" smtClean="0"/>
              <a:t>cutaneous</a:t>
            </a:r>
            <a:r>
              <a:rPr lang="de-DE" sz="1200" dirty="0" smtClean="0"/>
              <a:t> </a:t>
            </a:r>
            <a:r>
              <a:rPr lang="de-DE" sz="1200" dirty="0" err="1" smtClean="0"/>
              <a:t>leishmaniasis</a:t>
            </a:r>
            <a:r>
              <a:rPr lang="de-DE" sz="1200" dirty="0" smtClean="0"/>
              <a:t>.</a:t>
            </a:r>
          </a:p>
          <a:p>
            <a:pPr marL="0" indent="0" defTabSz="504000">
              <a:spcBef>
                <a:spcPts val="0"/>
              </a:spcBef>
              <a:buNone/>
            </a:pPr>
            <a:r>
              <a:rPr lang="de-DE" sz="1200" dirty="0" smtClean="0"/>
              <a:t>	Saleem K, Rahman A.</a:t>
            </a:r>
          </a:p>
          <a:p>
            <a:pPr marL="0" indent="0" defTabSz="504000">
              <a:spcBef>
                <a:spcPts val="0"/>
              </a:spcBef>
              <a:buNone/>
            </a:pPr>
            <a:r>
              <a:rPr lang="de-DE" sz="1200" dirty="0" smtClean="0"/>
              <a:t>	J </a:t>
            </a:r>
            <a:r>
              <a:rPr lang="de-DE" sz="1200" dirty="0" err="1" smtClean="0"/>
              <a:t>Coll</a:t>
            </a:r>
            <a:r>
              <a:rPr lang="de-DE" sz="1200" dirty="0" smtClean="0"/>
              <a:t> </a:t>
            </a:r>
            <a:r>
              <a:rPr lang="de-DE" sz="1200" dirty="0" err="1" smtClean="0"/>
              <a:t>Physicians</a:t>
            </a:r>
            <a:r>
              <a:rPr lang="de-DE" sz="1200" dirty="0" smtClean="0"/>
              <a:t> </a:t>
            </a:r>
            <a:r>
              <a:rPr lang="de-DE" sz="1200" dirty="0" err="1" smtClean="0"/>
              <a:t>Surg</a:t>
            </a:r>
            <a:r>
              <a:rPr lang="de-DE" sz="1200" dirty="0" smtClean="0"/>
              <a:t> Pak. 2007 Dec;17(12):713-6.</a:t>
            </a:r>
          </a:p>
          <a:p>
            <a:pPr marL="0" indent="0" defTabSz="504000">
              <a:spcBef>
                <a:spcPts val="0"/>
              </a:spcBef>
              <a:buNone/>
            </a:pPr>
            <a:endParaRPr lang="de-AT" sz="800" dirty="0" smtClean="0"/>
          </a:p>
          <a:p>
            <a:pPr marL="0" indent="0" defTabSz="504000">
              <a:spcBef>
                <a:spcPts val="0"/>
              </a:spcBef>
              <a:buNone/>
            </a:pPr>
            <a:r>
              <a:rPr lang="de-AT" sz="1200" dirty="0" smtClean="0"/>
              <a:t>5) 	</a:t>
            </a:r>
            <a:r>
              <a:rPr lang="en-GB" sz="1200" dirty="0" smtClean="0">
                <a:cs typeface="Times New Roman" pitchFamily="18" charset="0"/>
              </a:rPr>
              <a:t>A randomized, double-blind, placebo-controlled clinical trial of </a:t>
            </a:r>
            <a:r>
              <a:rPr lang="en-GB" sz="1200" dirty="0" err="1" smtClean="0">
                <a:cs typeface="Times New Roman" pitchFamily="18" charset="0"/>
              </a:rPr>
              <a:t>itraconazole</a:t>
            </a:r>
            <a:r>
              <a:rPr lang="en-GB" sz="1200" dirty="0" smtClean="0">
                <a:cs typeface="Times New Roman" pitchFamily="18" charset="0"/>
              </a:rPr>
              <a:t> in the treatment 	of </a:t>
            </a:r>
            <a:r>
              <a:rPr lang="en-GB" sz="1200" dirty="0" err="1" smtClean="0">
                <a:cs typeface="Times New Roman" pitchFamily="18" charset="0"/>
              </a:rPr>
              <a:t>cutaneous</a:t>
            </a:r>
            <a:r>
              <a:rPr lang="en-GB" sz="1200" dirty="0" smtClean="0">
                <a:cs typeface="Times New Roman" pitchFamily="18" charset="0"/>
              </a:rPr>
              <a:t> </a:t>
            </a:r>
            <a:r>
              <a:rPr lang="en-GB" sz="1200" dirty="0" err="1" smtClean="0">
                <a:cs typeface="Times New Roman" pitchFamily="18" charset="0"/>
              </a:rPr>
              <a:t>leishmaniasis</a:t>
            </a:r>
            <a:r>
              <a:rPr lang="en-GB" sz="1200" dirty="0" smtClean="0">
                <a:cs typeface="Times New Roman" pitchFamily="18" charset="0"/>
              </a:rPr>
              <a:t>.</a:t>
            </a:r>
            <a:br>
              <a:rPr lang="en-GB" sz="1200" dirty="0" smtClean="0">
                <a:cs typeface="Times New Roman" pitchFamily="18" charset="0"/>
              </a:rPr>
            </a:br>
            <a:r>
              <a:rPr lang="en-GB" sz="1200" dirty="0" smtClean="0">
                <a:cs typeface="Times New Roman" pitchFamily="18" charset="0"/>
              </a:rPr>
              <a:t>	</a:t>
            </a:r>
            <a:r>
              <a:rPr lang="de-AT" sz="1200" dirty="0" err="1" smtClean="0">
                <a:cs typeface="Times New Roman" pitchFamily="18" charset="0"/>
              </a:rPr>
              <a:t>Nassiri-Kashani</a:t>
            </a:r>
            <a:r>
              <a:rPr lang="de-AT" sz="1200" dirty="0" smtClean="0">
                <a:cs typeface="Times New Roman" pitchFamily="18" charset="0"/>
              </a:rPr>
              <a:t> M., et al.</a:t>
            </a:r>
          </a:p>
          <a:p>
            <a:pPr marL="0" indent="0" defTabSz="504000">
              <a:spcBef>
                <a:spcPts val="0"/>
              </a:spcBef>
              <a:buNone/>
            </a:pPr>
            <a:r>
              <a:rPr lang="en-GB" sz="1200" dirty="0" smtClean="0">
                <a:cs typeface="Times New Roman" pitchFamily="18" charset="0"/>
              </a:rPr>
              <a:t>	J </a:t>
            </a:r>
            <a:r>
              <a:rPr lang="en-GB" sz="1200" dirty="0" err="1" smtClean="0">
                <a:cs typeface="Times New Roman" pitchFamily="18" charset="0"/>
              </a:rPr>
              <a:t>Eur</a:t>
            </a:r>
            <a:r>
              <a:rPr lang="en-GB" sz="1200" dirty="0" smtClean="0">
                <a:cs typeface="Times New Roman" pitchFamily="18" charset="0"/>
              </a:rPr>
              <a:t> </a:t>
            </a:r>
            <a:r>
              <a:rPr lang="en-GB" sz="1200" dirty="0" err="1" smtClean="0">
                <a:cs typeface="Times New Roman" pitchFamily="18" charset="0"/>
              </a:rPr>
              <a:t>Acad</a:t>
            </a:r>
            <a:r>
              <a:rPr lang="en-GB" sz="1200" dirty="0" smtClean="0">
                <a:cs typeface="Times New Roman" pitchFamily="18" charset="0"/>
              </a:rPr>
              <a:t> </a:t>
            </a:r>
            <a:r>
              <a:rPr lang="en-GB" sz="1200" dirty="0" err="1" smtClean="0">
                <a:cs typeface="Times New Roman" pitchFamily="18" charset="0"/>
              </a:rPr>
              <a:t>Dermatol</a:t>
            </a:r>
            <a:r>
              <a:rPr lang="en-GB" sz="1200" dirty="0" smtClean="0">
                <a:cs typeface="Times New Roman" pitchFamily="18" charset="0"/>
              </a:rPr>
              <a:t> </a:t>
            </a:r>
            <a:r>
              <a:rPr lang="en-GB" sz="1200" dirty="0" err="1" smtClean="0">
                <a:cs typeface="Times New Roman" pitchFamily="18" charset="0"/>
              </a:rPr>
              <a:t>Venereol</a:t>
            </a:r>
            <a:r>
              <a:rPr lang="en-GB" sz="1200" dirty="0" smtClean="0">
                <a:cs typeface="Times New Roman" pitchFamily="18" charset="0"/>
              </a:rPr>
              <a:t>. 2005 Jan;19(1):80-3.</a:t>
            </a:r>
            <a:r>
              <a:rPr lang="de-DE" sz="1200" dirty="0" smtClean="0">
                <a:cs typeface="Times New Roman" pitchFamily="18" charset="0"/>
              </a:rPr>
              <a:t> </a:t>
            </a:r>
            <a:endParaRPr lang="de-DE" sz="800" dirty="0" smtClean="0">
              <a:cs typeface="Times New Roman" pitchFamily="18" charset="0"/>
            </a:endParaRPr>
          </a:p>
          <a:p>
            <a:pPr marL="0" indent="0" defTabSz="504000">
              <a:spcBef>
                <a:spcPts val="0"/>
              </a:spcBef>
              <a:buNone/>
            </a:pPr>
            <a:endParaRPr lang="de-DE" sz="800" dirty="0" smtClean="0">
              <a:cs typeface="Times New Roman" pitchFamily="18" charset="0"/>
            </a:endParaRPr>
          </a:p>
          <a:p>
            <a:pPr marL="228600" indent="-228600" defTabSz="504000">
              <a:spcBef>
                <a:spcPts val="0"/>
              </a:spcBef>
              <a:buNone/>
            </a:pPr>
            <a:r>
              <a:rPr lang="de-DE" sz="1200" dirty="0" smtClean="0"/>
              <a:t>6)		</a:t>
            </a:r>
            <a:r>
              <a:rPr lang="de-DE" sz="1200" dirty="0" err="1" smtClean="0"/>
              <a:t>Glucantime-resistant</a:t>
            </a:r>
            <a:r>
              <a:rPr lang="de-DE" sz="1200" dirty="0" smtClean="0"/>
              <a:t> Leishmania </a:t>
            </a:r>
            <a:r>
              <a:rPr lang="de-DE" sz="1200" dirty="0" err="1" smtClean="0"/>
              <a:t>tropica</a:t>
            </a:r>
            <a:r>
              <a:rPr lang="de-DE" sz="1200" dirty="0" smtClean="0"/>
              <a:t> </a:t>
            </a:r>
            <a:r>
              <a:rPr lang="de-DE" sz="1200" dirty="0" err="1" smtClean="0"/>
              <a:t>isolated</a:t>
            </a:r>
            <a:r>
              <a:rPr lang="de-DE" sz="1200" dirty="0" smtClean="0"/>
              <a:t> </a:t>
            </a:r>
            <a:r>
              <a:rPr lang="de-DE" sz="1200" dirty="0" err="1" smtClean="0"/>
              <a:t>from</a:t>
            </a:r>
            <a:r>
              <a:rPr lang="de-DE" sz="1200" dirty="0" smtClean="0"/>
              <a:t> </a:t>
            </a:r>
            <a:r>
              <a:rPr lang="de-DE" sz="1200" dirty="0" err="1" smtClean="0"/>
              <a:t>Iranian</a:t>
            </a:r>
            <a:r>
              <a:rPr lang="de-DE" sz="1200" dirty="0" smtClean="0"/>
              <a:t> </a:t>
            </a:r>
            <a:r>
              <a:rPr lang="de-DE" sz="1200" dirty="0" err="1" smtClean="0"/>
              <a:t>patients</a:t>
            </a:r>
            <a:r>
              <a:rPr lang="de-DE" sz="1200" dirty="0" smtClean="0"/>
              <a:t> </a:t>
            </a:r>
            <a:r>
              <a:rPr lang="de-DE" sz="1200" dirty="0" err="1" smtClean="0"/>
              <a:t>with</a:t>
            </a:r>
            <a:r>
              <a:rPr lang="de-DE" sz="1200" dirty="0" smtClean="0"/>
              <a:t> </a:t>
            </a:r>
            <a:r>
              <a:rPr lang="de-DE" sz="1200" dirty="0" err="1" smtClean="0"/>
              <a:t>cutaneous</a:t>
            </a:r>
            <a:r>
              <a:rPr lang="de-DE" sz="1200" dirty="0" smtClean="0"/>
              <a:t> 	</a:t>
            </a:r>
            <a:r>
              <a:rPr lang="de-DE" sz="1200" dirty="0" err="1" smtClean="0"/>
              <a:t>leishmaniasis</a:t>
            </a:r>
            <a:r>
              <a:rPr lang="de-DE" sz="1200" dirty="0" smtClean="0"/>
              <a:t> </a:t>
            </a:r>
            <a:r>
              <a:rPr lang="de-DE" sz="1200" dirty="0" err="1" smtClean="0"/>
              <a:t>are</a:t>
            </a:r>
            <a:r>
              <a:rPr lang="de-DE" sz="1200" dirty="0" smtClean="0"/>
              <a:t> sensitive </a:t>
            </a:r>
            <a:r>
              <a:rPr lang="de-DE" sz="1200" dirty="0" err="1" smtClean="0"/>
              <a:t>to</a:t>
            </a:r>
            <a:r>
              <a:rPr lang="de-DE" sz="1200" dirty="0" smtClean="0"/>
              <a:t> alternative </a:t>
            </a:r>
            <a:r>
              <a:rPr lang="de-DE" sz="1200" dirty="0" err="1" smtClean="0"/>
              <a:t>antileishmania</a:t>
            </a:r>
            <a:r>
              <a:rPr lang="de-DE" sz="1200" dirty="0" smtClean="0"/>
              <a:t> </a:t>
            </a:r>
            <a:r>
              <a:rPr lang="de-DE" sz="1200" dirty="0" err="1" smtClean="0"/>
              <a:t>drugs</a:t>
            </a:r>
            <a:r>
              <a:rPr lang="de-DE" sz="1200" dirty="0" smtClean="0"/>
              <a:t>.</a:t>
            </a:r>
          </a:p>
          <a:p>
            <a:pPr marL="228600" indent="-228600" defTabSz="504000">
              <a:spcBef>
                <a:spcPts val="0"/>
              </a:spcBef>
              <a:buNone/>
            </a:pPr>
            <a:r>
              <a:rPr lang="de-DE" sz="1200" dirty="0" smtClean="0"/>
              <a:t>		</a:t>
            </a:r>
            <a:r>
              <a:rPr lang="de-DE" sz="1200" dirty="0" err="1" smtClean="0"/>
              <a:t>Hadighi</a:t>
            </a:r>
            <a:r>
              <a:rPr lang="de-DE" sz="1200" dirty="0" smtClean="0"/>
              <a:t> R, et al.</a:t>
            </a:r>
          </a:p>
          <a:p>
            <a:pPr marL="228600" indent="-228600" defTabSz="504000">
              <a:spcBef>
                <a:spcPts val="0"/>
              </a:spcBef>
              <a:buNone/>
            </a:pPr>
            <a:r>
              <a:rPr lang="de-DE" sz="1200" dirty="0" smtClean="0"/>
              <a:t>		</a:t>
            </a:r>
            <a:r>
              <a:rPr lang="de-DE" sz="1200" dirty="0" err="1" smtClean="0"/>
              <a:t>Parasitol</a:t>
            </a:r>
            <a:r>
              <a:rPr lang="de-DE" sz="1200" dirty="0" smtClean="0"/>
              <a:t> Res. 2007 Oct;101(5):1319-22.</a:t>
            </a:r>
          </a:p>
          <a:p>
            <a:pPr marL="0" indent="0" defTabSz="504000">
              <a:spcBef>
                <a:spcPts val="0"/>
              </a:spcBef>
              <a:buNone/>
            </a:pPr>
            <a:endParaRPr lang="de-AT" sz="1200" dirty="0" smtClean="0">
              <a:cs typeface="Times New Roman" pitchFamily="18" charset="0"/>
            </a:endParaRPr>
          </a:p>
          <a:p>
            <a:pPr marL="457200" indent="-457200" defTabSz="504000">
              <a:spcBef>
                <a:spcPts val="0"/>
              </a:spcBef>
              <a:buNone/>
            </a:pPr>
            <a:endParaRPr lang="de-AT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258888" y="1390650"/>
            <a:ext cx="7273925" cy="4933950"/>
          </a:xfrm>
          <a:noFill/>
          <a:ln/>
        </p:spPr>
        <p:txBody>
          <a:bodyPr/>
          <a:lstStyle/>
          <a:p>
            <a:pPr defTabSz="504000"/>
            <a:endParaRPr lang="de-DE" sz="1200" dirty="0" smtClean="0"/>
          </a:p>
          <a:p>
            <a:pPr marL="609600" indent="-609600" defTabSz="504000">
              <a:lnSpc>
                <a:spcPct val="90000"/>
              </a:lnSpc>
              <a:buFontTx/>
              <a:buAutoNum type="arabicParenR" startAt="7"/>
            </a:pPr>
            <a:r>
              <a:rPr lang="en-GB" sz="1200" dirty="0" smtClean="0">
                <a:cs typeface="Times New Roman" pitchFamily="18" charset="0"/>
              </a:rPr>
              <a:t>A </a:t>
            </a:r>
            <a:r>
              <a:rPr lang="en-GB" sz="1200" dirty="0">
                <a:cs typeface="Times New Roman" pitchFamily="18" charset="0"/>
              </a:rPr>
              <a:t>comparative study between the efficacy of </a:t>
            </a:r>
            <a:r>
              <a:rPr lang="en-GB" sz="1200" dirty="0" err="1">
                <a:cs typeface="Times New Roman" pitchFamily="18" charset="0"/>
              </a:rPr>
              <a:t>pentamidine</a:t>
            </a:r>
            <a:r>
              <a:rPr lang="en-GB" sz="1200" dirty="0">
                <a:cs typeface="Times New Roman" pitchFamily="18" charset="0"/>
              </a:rPr>
              <a:t> </a:t>
            </a:r>
            <a:r>
              <a:rPr lang="en-GB" sz="1200" dirty="0" err="1">
                <a:cs typeface="Times New Roman" pitchFamily="18" charset="0"/>
              </a:rPr>
              <a:t>isothionate</a:t>
            </a:r>
            <a:r>
              <a:rPr lang="en-GB" sz="1200" dirty="0">
                <a:cs typeface="Times New Roman" pitchFamily="18" charset="0"/>
              </a:rPr>
              <a:t> given in three doses for one week and N-</a:t>
            </a:r>
            <a:r>
              <a:rPr lang="en-GB" sz="1200" dirty="0" err="1">
                <a:cs typeface="Times New Roman" pitchFamily="18" charset="0"/>
              </a:rPr>
              <a:t>methil</a:t>
            </a:r>
            <a:r>
              <a:rPr lang="en-GB" sz="1200" dirty="0">
                <a:cs typeface="Times New Roman" pitchFamily="18" charset="0"/>
              </a:rPr>
              <a:t>-</a:t>
            </a:r>
            <a:r>
              <a:rPr lang="en-GB" sz="1200" dirty="0" err="1">
                <a:cs typeface="Times New Roman" pitchFamily="18" charset="0"/>
              </a:rPr>
              <a:t>glucamine</a:t>
            </a:r>
            <a:r>
              <a:rPr lang="en-GB" sz="1200" dirty="0">
                <a:cs typeface="Times New Roman" pitchFamily="18" charset="0"/>
              </a:rPr>
              <a:t> in a dose of 20mgSbV/day for 20 days to treat </a:t>
            </a:r>
            <a:r>
              <a:rPr lang="en-GB" sz="1200" dirty="0" err="1">
                <a:cs typeface="Times New Roman" pitchFamily="18" charset="0"/>
              </a:rPr>
              <a:t>cutaneous</a:t>
            </a:r>
            <a:r>
              <a:rPr lang="en-GB" sz="1200" dirty="0">
                <a:cs typeface="Times New Roman" pitchFamily="18" charset="0"/>
              </a:rPr>
              <a:t> </a:t>
            </a:r>
            <a:r>
              <a:rPr lang="en-GB" sz="1200" dirty="0" err="1">
                <a:cs typeface="Times New Roman" pitchFamily="18" charset="0"/>
              </a:rPr>
              <a:t>leishmaniasis</a:t>
            </a:r>
            <a:endParaRPr lang="de-AT" sz="1200" dirty="0">
              <a:cs typeface="Times New Roman" pitchFamily="18" charset="0"/>
            </a:endParaRPr>
          </a:p>
          <a:p>
            <a:pPr marL="609600" indent="-609600" defTabSz="504000">
              <a:lnSpc>
                <a:spcPct val="90000"/>
              </a:lnSpc>
              <a:buFontTx/>
              <a:buNone/>
            </a:pPr>
            <a:r>
              <a:rPr lang="en-GB" sz="1200" dirty="0">
                <a:cs typeface="Times New Roman" pitchFamily="18" charset="0"/>
              </a:rPr>
              <a:t>	de Paula CD, et al</a:t>
            </a:r>
            <a:r>
              <a:rPr lang="en-GB" sz="1200" dirty="0" smtClean="0">
                <a:cs typeface="Times New Roman" pitchFamily="18" charset="0"/>
              </a:rPr>
              <a:t>.</a:t>
            </a:r>
            <a:endParaRPr lang="en-GB" sz="800" dirty="0">
              <a:cs typeface="Times New Roman" pitchFamily="18" charset="0"/>
            </a:endParaRPr>
          </a:p>
          <a:p>
            <a:pPr marL="609600" indent="-609600" defTabSz="504000">
              <a:lnSpc>
                <a:spcPct val="90000"/>
              </a:lnSpc>
              <a:buFontTx/>
              <a:buNone/>
            </a:pPr>
            <a:r>
              <a:rPr lang="fr-FR" sz="1200" dirty="0">
                <a:cs typeface="Times New Roman" pitchFamily="18" charset="0"/>
              </a:rPr>
              <a:t>	</a:t>
            </a:r>
            <a:r>
              <a:rPr lang="fr-FR" sz="1200" dirty="0" err="1">
                <a:cs typeface="Times New Roman" pitchFamily="18" charset="0"/>
              </a:rPr>
              <a:t>Rev</a:t>
            </a:r>
            <a:r>
              <a:rPr lang="fr-FR" sz="1200" dirty="0">
                <a:cs typeface="Times New Roman" pitchFamily="18" charset="0"/>
              </a:rPr>
              <a:t> Soc Bras Med Trop.</a:t>
            </a:r>
            <a:r>
              <a:rPr lang="de-AT" sz="1200" dirty="0">
                <a:cs typeface="Times New Roman" pitchFamily="18" charset="0"/>
              </a:rPr>
              <a:t> </a:t>
            </a:r>
            <a:r>
              <a:rPr lang="en-GB" sz="1200" dirty="0">
                <a:cs typeface="Times New Roman" pitchFamily="18" charset="0"/>
              </a:rPr>
              <a:t>2003 May-Jun;36(3):365-71. </a:t>
            </a:r>
            <a:endParaRPr lang="en-GB" sz="800" dirty="0" smtClean="0">
              <a:cs typeface="Times New Roman" pitchFamily="18" charset="0"/>
            </a:endParaRPr>
          </a:p>
          <a:p>
            <a:pPr marL="609600" indent="-609600" defTabSz="504000">
              <a:lnSpc>
                <a:spcPct val="90000"/>
              </a:lnSpc>
              <a:buFontTx/>
              <a:buNone/>
            </a:pPr>
            <a:endParaRPr lang="en-GB" sz="800" dirty="0">
              <a:cs typeface="Times New Roman" pitchFamily="18" charset="0"/>
            </a:endParaRPr>
          </a:p>
          <a:p>
            <a:pPr marL="609600" indent="-609600" defTabSz="504000">
              <a:lnSpc>
                <a:spcPct val="90000"/>
              </a:lnSpc>
              <a:buFontTx/>
              <a:buNone/>
            </a:pPr>
            <a:r>
              <a:rPr lang="en-GB" sz="1200" dirty="0">
                <a:cs typeface="Times New Roman" pitchFamily="18" charset="0"/>
              </a:rPr>
              <a:t>8)	Management of American </a:t>
            </a:r>
            <a:r>
              <a:rPr lang="en-GB" sz="1200" dirty="0" err="1">
                <a:cs typeface="Times New Roman" pitchFamily="18" charset="0"/>
              </a:rPr>
              <a:t>cutaneous</a:t>
            </a:r>
            <a:r>
              <a:rPr lang="en-GB" sz="1200" dirty="0">
                <a:cs typeface="Times New Roman" pitchFamily="18" charset="0"/>
              </a:rPr>
              <a:t> </a:t>
            </a:r>
            <a:r>
              <a:rPr lang="en-GB" sz="1200" dirty="0" err="1">
                <a:cs typeface="Times New Roman" pitchFamily="18" charset="0"/>
              </a:rPr>
              <a:t>leishmaniasis</a:t>
            </a:r>
            <a:r>
              <a:rPr lang="en-GB" sz="1200" dirty="0">
                <a:cs typeface="Times New Roman" pitchFamily="18" charset="0"/>
              </a:rPr>
              <a:t>. Outcome apropos of 326 cases treated with high-dose </a:t>
            </a:r>
            <a:r>
              <a:rPr lang="en-GB" sz="1200" dirty="0" err="1">
                <a:cs typeface="Times New Roman" pitchFamily="18" charset="0"/>
              </a:rPr>
              <a:t>pentamidine</a:t>
            </a:r>
            <a:r>
              <a:rPr lang="en-GB" sz="1200" dirty="0">
                <a:cs typeface="Times New Roman" pitchFamily="18" charset="0"/>
              </a:rPr>
              <a:t> </a:t>
            </a:r>
            <a:r>
              <a:rPr lang="en-GB" sz="1200" dirty="0" err="1">
                <a:cs typeface="Times New Roman" pitchFamily="18" charset="0"/>
              </a:rPr>
              <a:t>isethionate</a:t>
            </a:r>
            <a:r>
              <a:rPr lang="de-DE" sz="1200" dirty="0">
                <a:cs typeface="Times New Roman" pitchFamily="18" charset="0"/>
              </a:rPr>
              <a:t> </a:t>
            </a:r>
            <a:endParaRPr lang="en-GB" sz="1200" dirty="0">
              <a:cs typeface="Times New Roman" pitchFamily="18" charset="0"/>
            </a:endParaRPr>
          </a:p>
          <a:p>
            <a:pPr marL="609600" indent="-609600" defTabSz="504000">
              <a:lnSpc>
                <a:spcPct val="90000"/>
              </a:lnSpc>
              <a:buFontTx/>
              <a:buNone/>
            </a:pPr>
            <a:r>
              <a:rPr lang="de-AT" sz="1200" dirty="0">
                <a:cs typeface="Times New Roman" pitchFamily="18" charset="0"/>
              </a:rPr>
              <a:t>	</a:t>
            </a:r>
            <a:r>
              <a:rPr lang="en-GB" sz="1200" dirty="0" err="1">
                <a:cs typeface="Times New Roman" pitchFamily="18" charset="0"/>
              </a:rPr>
              <a:t>Lightburn</a:t>
            </a:r>
            <a:r>
              <a:rPr lang="en-GB" sz="1200" dirty="0">
                <a:cs typeface="Times New Roman" pitchFamily="18" charset="0"/>
              </a:rPr>
              <a:t> E, et al.</a:t>
            </a:r>
          </a:p>
          <a:p>
            <a:pPr marL="609600" indent="-609600" defTabSz="504000">
              <a:lnSpc>
                <a:spcPct val="90000"/>
              </a:lnSpc>
              <a:buFontTx/>
              <a:buNone/>
            </a:pPr>
            <a:r>
              <a:rPr lang="en-GB" sz="1200" dirty="0">
                <a:cs typeface="Times New Roman" pitchFamily="18" charset="0"/>
              </a:rPr>
              <a:t>	</a:t>
            </a:r>
            <a:r>
              <a:rPr lang="fr-FR" sz="1200" dirty="0">
                <a:cs typeface="Times New Roman" pitchFamily="18" charset="0"/>
              </a:rPr>
              <a:t>Med Trop (Mars).</a:t>
            </a:r>
            <a:r>
              <a:rPr lang="de-AT" sz="1200" dirty="0">
                <a:cs typeface="Times New Roman" pitchFamily="18" charset="0"/>
              </a:rPr>
              <a:t> </a:t>
            </a:r>
            <a:r>
              <a:rPr lang="en-GB" sz="1200" dirty="0">
                <a:cs typeface="Times New Roman" pitchFamily="18" charset="0"/>
              </a:rPr>
              <a:t>2003;63(1):35-44.</a:t>
            </a:r>
            <a:r>
              <a:rPr lang="de-DE" sz="1200" dirty="0">
                <a:cs typeface="Times New Roman" pitchFamily="18" charset="0"/>
              </a:rPr>
              <a:t> </a:t>
            </a:r>
            <a:endParaRPr lang="de-DE" sz="1200" dirty="0" smtClean="0">
              <a:cs typeface="Times New Roman" pitchFamily="18" charset="0"/>
            </a:endParaRPr>
          </a:p>
          <a:p>
            <a:pPr marL="609600" indent="-609600" defTabSz="504000">
              <a:lnSpc>
                <a:spcPct val="90000"/>
              </a:lnSpc>
              <a:buFontTx/>
              <a:buNone/>
            </a:pPr>
            <a:endParaRPr lang="de-AT" sz="800" dirty="0">
              <a:cs typeface="Times New Roman" pitchFamily="18" charset="0"/>
            </a:endParaRPr>
          </a:p>
          <a:p>
            <a:pPr marL="609600" indent="-609600" defTabSz="504000">
              <a:lnSpc>
                <a:spcPct val="90000"/>
              </a:lnSpc>
              <a:buFontTx/>
              <a:buAutoNum type="arabicParenR" startAt="9"/>
            </a:pPr>
            <a:r>
              <a:rPr lang="en-GB" sz="1200" dirty="0" err="1">
                <a:cs typeface="Times New Roman" pitchFamily="18" charset="0"/>
              </a:rPr>
              <a:t>Pentamidine</a:t>
            </a:r>
            <a:r>
              <a:rPr lang="en-GB" sz="1200" dirty="0">
                <a:cs typeface="Times New Roman" pitchFamily="18" charset="0"/>
              </a:rPr>
              <a:t>, the drug of choice for the treatment of </a:t>
            </a:r>
            <a:r>
              <a:rPr lang="en-GB" sz="1200" dirty="0" err="1">
                <a:cs typeface="Times New Roman" pitchFamily="18" charset="0"/>
              </a:rPr>
              <a:t>cutaneous</a:t>
            </a:r>
            <a:r>
              <a:rPr lang="en-GB" sz="1200" dirty="0">
                <a:cs typeface="Times New Roman" pitchFamily="18" charset="0"/>
              </a:rPr>
              <a:t> </a:t>
            </a:r>
            <a:r>
              <a:rPr lang="en-GB" sz="1200" dirty="0" err="1">
                <a:cs typeface="Times New Roman" pitchFamily="18" charset="0"/>
              </a:rPr>
              <a:t>leishmaniasis</a:t>
            </a:r>
            <a:r>
              <a:rPr lang="en-GB" sz="1200" dirty="0">
                <a:cs typeface="Times New Roman" pitchFamily="18" charset="0"/>
              </a:rPr>
              <a:t> in Surinam.</a:t>
            </a:r>
            <a:r>
              <a:rPr lang="de-DE" sz="1200" dirty="0">
                <a:cs typeface="Times New Roman" pitchFamily="18" charset="0"/>
              </a:rPr>
              <a:t> </a:t>
            </a:r>
            <a:endParaRPr lang="de-AT" sz="1200" dirty="0">
              <a:cs typeface="Times New Roman" pitchFamily="18" charset="0"/>
            </a:endParaRPr>
          </a:p>
          <a:p>
            <a:pPr marL="609600" indent="-609600" defTabSz="504000">
              <a:lnSpc>
                <a:spcPct val="90000"/>
              </a:lnSpc>
              <a:buFontTx/>
              <a:buNone/>
            </a:pPr>
            <a:r>
              <a:rPr lang="en-GB" sz="1200" dirty="0">
                <a:cs typeface="Times New Roman" pitchFamily="18" charset="0"/>
              </a:rPr>
              <a:t>	Lai A Fat EJ, et al.</a:t>
            </a:r>
          </a:p>
          <a:p>
            <a:pPr marL="609600" indent="-609600" defTabSz="504000">
              <a:lnSpc>
                <a:spcPct val="90000"/>
              </a:lnSpc>
              <a:buFontTx/>
              <a:buNone/>
            </a:pPr>
            <a:r>
              <a:rPr lang="en-GB" sz="1200" dirty="0">
                <a:cs typeface="Times New Roman" pitchFamily="18" charset="0"/>
              </a:rPr>
              <a:t>	</a:t>
            </a:r>
            <a:r>
              <a:rPr lang="en-GB" sz="1200" dirty="0" err="1">
                <a:cs typeface="Times New Roman" pitchFamily="18" charset="0"/>
              </a:rPr>
              <a:t>Int</a:t>
            </a:r>
            <a:r>
              <a:rPr lang="en-GB" sz="1200" dirty="0">
                <a:cs typeface="Times New Roman" pitchFamily="18" charset="0"/>
              </a:rPr>
              <a:t> J </a:t>
            </a:r>
            <a:r>
              <a:rPr lang="en-GB" sz="1200" dirty="0" err="1">
                <a:cs typeface="Times New Roman" pitchFamily="18" charset="0"/>
              </a:rPr>
              <a:t>Dermatol</a:t>
            </a:r>
            <a:r>
              <a:rPr lang="en-GB" sz="1200" dirty="0">
                <a:cs typeface="Times New Roman" pitchFamily="18" charset="0"/>
              </a:rPr>
              <a:t>. 2002 Nov;41(11):796-800.</a:t>
            </a:r>
            <a:r>
              <a:rPr lang="de-DE" sz="1200" dirty="0">
                <a:cs typeface="Times New Roman" pitchFamily="18" charset="0"/>
              </a:rPr>
              <a:t> </a:t>
            </a:r>
            <a:endParaRPr lang="de-DE" sz="1200" dirty="0" smtClean="0">
              <a:cs typeface="Times New Roman" pitchFamily="18" charset="0"/>
            </a:endParaRPr>
          </a:p>
          <a:p>
            <a:pPr marL="609600" indent="-609600" defTabSz="504000">
              <a:lnSpc>
                <a:spcPct val="90000"/>
              </a:lnSpc>
              <a:buFontTx/>
              <a:buNone/>
            </a:pPr>
            <a:endParaRPr lang="de-AT" sz="800" dirty="0">
              <a:cs typeface="Times New Roman" pitchFamily="18" charset="0"/>
            </a:endParaRPr>
          </a:p>
          <a:p>
            <a:pPr marL="609600" indent="-609600" defTabSz="504000">
              <a:lnSpc>
                <a:spcPct val="90000"/>
              </a:lnSpc>
              <a:buFontTx/>
              <a:buNone/>
            </a:pPr>
            <a:r>
              <a:rPr lang="en-GB" sz="1200" dirty="0">
                <a:cs typeface="Times New Roman" pitchFamily="18" charset="0"/>
              </a:rPr>
              <a:t>10)	Treatment of </a:t>
            </a:r>
            <a:r>
              <a:rPr lang="en-GB" sz="1200" dirty="0" err="1">
                <a:cs typeface="Times New Roman" pitchFamily="18" charset="0"/>
              </a:rPr>
              <a:t>mucocutaneous</a:t>
            </a:r>
            <a:r>
              <a:rPr lang="en-GB" sz="1200" dirty="0">
                <a:cs typeface="Times New Roman" pitchFamily="18" charset="0"/>
              </a:rPr>
              <a:t> </a:t>
            </a:r>
            <a:r>
              <a:rPr lang="en-GB" sz="1200" dirty="0" err="1">
                <a:cs typeface="Times New Roman" pitchFamily="18" charset="0"/>
              </a:rPr>
              <a:t>leishmaniasis</a:t>
            </a:r>
            <a:r>
              <a:rPr lang="en-GB" sz="1200" dirty="0">
                <a:cs typeface="Times New Roman" pitchFamily="18" charset="0"/>
              </a:rPr>
              <a:t> with </a:t>
            </a:r>
            <a:r>
              <a:rPr lang="en-GB" sz="1200" dirty="0" err="1">
                <a:cs typeface="Times New Roman" pitchFamily="18" charset="0"/>
              </a:rPr>
              <a:t>pentamidine</a:t>
            </a:r>
            <a:r>
              <a:rPr lang="en-GB" sz="1200" dirty="0">
                <a:cs typeface="Times New Roman" pitchFamily="18" charset="0"/>
              </a:rPr>
              <a:t> </a:t>
            </a:r>
            <a:r>
              <a:rPr lang="en-GB" sz="1200" dirty="0" err="1">
                <a:cs typeface="Times New Roman" pitchFamily="18" charset="0"/>
              </a:rPr>
              <a:t>isothionate</a:t>
            </a:r>
            <a:r>
              <a:rPr lang="de-DE" sz="1200" dirty="0">
                <a:cs typeface="Times New Roman" pitchFamily="18" charset="0"/>
              </a:rPr>
              <a:t> </a:t>
            </a:r>
            <a:endParaRPr lang="de-AT" sz="1200" dirty="0">
              <a:cs typeface="Times New Roman" pitchFamily="18" charset="0"/>
            </a:endParaRPr>
          </a:p>
          <a:p>
            <a:pPr marL="609600" indent="-609600" defTabSz="504000">
              <a:lnSpc>
                <a:spcPct val="90000"/>
              </a:lnSpc>
              <a:buFontTx/>
              <a:buNone/>
            </a:pPr>
            <a:r>
              <a:rPr lang="en-GB" sz="1200" dirty="0">
                <a:cs typeface="Times New Roman" pitchFamily="18" charset="0"/>
              </a:rPr>
              <a:t>	Amato V, et al.</a:t>
            </a:r>
          </a:p>
          <a:p>
            <a:pPr marL="609600" indent="-609600" defTabSz="504000">
              <a:lnSpc>
                <a:spcPct val="90000"/>
              </a:lnSpc>
              <a:buFontTx/>
              <a:buNone/>
            </a:pPr>
            <a:r>
              <a:rPr lang="it-IT" sz="1200" dirty="0">
                <a:cs typeface="Times New Roman" pitchFamily="18" charset="0"/>
              </a:rPr>
              <a:t>	</a:t>
            </a:r>
            <a:r>
              <a:rPr lang="it-IT" sz="1200" dirty="0" err="1">
                <a:cs typeface="Times New Roman" pitchFamily="18" charset="0"/>
              </a:rPr>
              <a:t>Ann</a:t>
            </a:r>
            <a:r>
              <a:rPr lang="it-IT" sz="1200" dirty="0">
                <a:cs typeface="Times New Roman" pitchFamily="18" charset="0"/>
              </a:rPr>
              <a:t> </a:t>
            </a:r>
            <a:r>
              <a:rPr lang="it-IT" sz="1200" dirty="0" err="1">
                <a:cs typeface="Times New Roman" pitchFamily="18" charset="0"/>
              </a:rPr>
              <a:t>Dermatol</a:t>
            </a:r>
            <a:r>
              <a:rPr lang="it-IT" sz="1200" dirty="0">
                <a:cs typeface="Times New Roman" pitchFamily="18" charset="0"/>
              </a:rPr>
              <a:t> </a:t>
            </a:r>
            <a:r>
              <a:rPr lang="it-IT" sz="1200" dirty="0" err="1">
                <a:cs typeface="Times New Roman" pitchFamily="18" charset="0"/>
              </a:rPr>
              <a:t>Venereol</a:t>
            </a:r>
            <a:r>
              <a:rPr lang="it-IT" sz="1200" dirty="0">
                <a:cs typeface="Times New Roman" pitchFamily="18" charset="0"/>
              </a:rPr>
              <a:t>.</a:t>
            </a:r>
            <a:r>
              <a:rPr lang="de-AT" sz="1200" dirty="0">
                <a:cs typeface="Times New Roman" pitchFamily="18" charset="0"/>
              </a:rPr>
              <a:t> </a:t>
            </a:r>
            <a:r>
              <a:rPr lang="en-GB" sz="1200" dirty="0">
                <a:cs typeface="Times New Roman" pitchFamily="18" charset="0"/>
              </a:rPr>
              <a:t>1998 Aug;125(8):492-5.</a:t>
            </a:r>
            <a:r>
              <a:rPr lang="de-DE" sz="1200" dirty="0">
                <a:cs typeface="Times New Roman" pitchFamily="18" charset="0"/>
              </a:rPr>
              <a:t> </a:t>
            </a:r>
            <a:endParaRPr lang="de-DE" sz="1200" dirty="0" smtClean="0">
              <a:cs typeface="Times New Roman" pitchFamily="18" charset="0"/>
            </a:endParaRPr>
          </a:p>
          <a:p>
            <a:pPr marL="609600" indent="-609600" defTabSz="504000">
              <a:lnSpc>
                <a:spcPct val="90000"/>
              </a:lnSpc>
              <a:buFontTx/>
              <a:buNone/>
            </a:pPr>
            <a:endParaRPr lang="de-AT" sz="800" dirty="0">
              <a:cs typeface="Times New Roman" pitchFamily="18" charset="0"/>
            </a:endParaRPr>
          </a:p>
          <a:p>
            <a:pPr marL="609600" indent="-609600" defTabSz="504000">
              <a:lnSpc>
                <a:spcPct val="90000"/>
              </a:lnSpc>
              <a:buFontTx/>
              <a:buAutoNum type="arabicParenR" startAt="11"/>
            </a:pPr>
            <a:r>
              <a:rPr lang="en-GB" sz="1200" dirty="0">
                <a:cs typeface="Times New Roman" pitchFamily="18" charset="0"/>
              </a:rPr>
              <a:t>Treatment of New World </a:t>
            </a:r>
            <a:r>
              <a:rPr lang="en-GB" sz="1200" dirty="0" err="1">
                <a:cs typeface="Times New Roman" pitchFamily="18" charset="0"/>
              </a:rPr>
              <a:t>cutaneous</a:t>
            </a:r>
            <a:r>
              <a:rPr lang="en-GB" sz="1200" dirty="0">
                <a:cs typeface="Times New Roman" pitchFamily="18" charset="0"/>
              </a:rPr>
              <a:t> and mucosal </a:t>
            </a:r>
            <a:r>
              <a:rPr lang="en-GB" sz="1200" dirty="0" err="1">
                <a:cs typeface="Times New Roman" pitchFamily="18" charset="0"/>
              </a:rPr>
              <a:t>leishmaniases</a:t>
            </a:r>
            <a:r>
              <a:rPr lang="en-GB" sz="1200" dirty="0">
                <a:cs typeface="Times New Roman" pitchFamily="18" charset="0"/>
              </a:rPr>
              <a:t>.</a:t>
            </a:r>
            <a:r>
              <a:rPr lang="de-DE" sz="1200" dirty="0">
                <a:cs typeface="Times New Roman" pitchFamily="18" charset="0"/>
              </a:rPr>
              <a:t> </a:t>
            </a:r>
            <a:endParaRPr lang="de-AT" sz="1200" dirty="0">
              <a:cs typeface="Times New Roman" pitchFamily="18" charset="0"/>
            </a:endParaRPr>
          </a:p>
          <a:p>
            <a:pPr marL="609600" indent="-609600" defTabSz="504000">
              <a:lnSpc>
                <a:spcPct val="90000"/>
              </a:lnSpc>
              <a:buFontTx/>
              <a:buNone/>
            </a:pPr>
            <a:r>
              <a:rPr lang="en-GB" sz="1200" dirty="0">
                <a:cs typeface="Times New Roman" pitchFamily="18" charset="0"/>
              </a:rPr>
              <a:t>	Berman JD. Walter Reed Army Institute of Research, Washington, DC.</a:t>
            </a:r>
          </a:p>
          <a:p>
            <a:pPr marL="609600" indent="-609600" defTabSz="504000">
              <a:lnSpc>
                <a:spcPct val="90000"/>
              </a:lnSpc>
              <a:buFontTx/>
              <a:buNone/>
            </a:pPr>
            <a:r>
              <a:rPr lang="en-GB" sz="1200" dirty="0">
                <a:cs typeface="Times New Roman" pitchFamily="18" charset="0"/>
              </a:rPr>
              <a:t>	</a:t>
            </a:r>
            <a:r>
              <a:rPr lang="en-GB" sz="1200" dirty="0" err="1">
                <a:cs typeface="Times New Roman" pitchFamily="18" charset="0"/>
              </a:rPr>
              <a:t>Clin</a:t>
            </a:r>
            <a:r>
              <a:rPr lang="en-GB" sz="1200" dirty="0">
                <a:cs typeface="Times New Roman" pitchFamily="18" charset="0"/>
              </a:rPr>
              <a:t> </a:t>
            </a:r>
            <a:r>
              <a:rPr lang="en-GB" sz="1200" dirty="0" err="1">
                <a:cs typeface="Times New Roman" pitchFamily="18" charset="0"/>
              </a:rPr>
              <a:t>Dermatol</a:t>
            </a:r>
            <a:r>
              <a:rPr lang="en-GB" sz="1200" dirty="0">
                <a:cs typeface="Times New Roman" pitchFamily="18" charset="0"/>
              </a:rPr>
              <a:t>. 1996 Sep-Oct;14(5):519-22.</a:t>
            </a:r>
            <a:r>
              <a:rPr lang="de-DE" sz="1200" dirty="0">
                <a:cs typeface="Times New Roman" pitchFamily="18" charset="0"/>
              </a:rPr>
              <a:t> </a:t>
            </a:r>
            <a:endParaRPr lang="de-DE" sz="1200" dirty="0" smtClean="0">
              <a:cs typeface="Times New Roman" pitchFamily="18" charset="0"/>
            </a:endParaRPr>
          </a:p>
          <a:p>
            <a:pPr marL="609600" indent="-609600" defTabSz="504000">
              <a:lnSpc>
                <a:spcPct val="90000"/>
              </a:lnSpc>
              <a:buFontTx/>
              <a:buNone/>
            </a:pPr>
            <a:endParaRPr lang="de-AT" sz="800" dirty="0">
              <a:cs typeface="Times New Roman" pitchFamily="18" charset="0"/>
            </a:endParaRPr>
          </a:p>
          <a:p>
            <a:pPr marL="609600" indent="-609600" defTabSz="504000">
              <a:lnSpc>
                <a:spcPct val="90000"/>
              </a:lnSpc>
              <a:buFontTx/>
              <a:buAutoNum type="arabicParenR" startAt="12"/>
            </a:pPr>
            <a:r>
              <a:rPr lang="en-GB" sz="1200" dirty="0">
                <a:cs typeface="Times New Roman" pitchFamily="18" charset="0"/>
              </a:rPr>
              <a:t>Successful treatment of Colombian </a:t>
            </a:r>
            <a:r>
              <a:rPr lang="en-GB" sz="1200" dirty="0" err="1">
                <a:cs typeface="Times New Roman" pitchFamily="18" charset="0"/>
              </a:rPr>
              <a:t>cutaneous</a:t>
            </a:r>
            <a:r>
              <a:rPr lang="en-GB" sz="1200" dirty="0">
                <a:cs typeface="Times New Roman" pitchFamily="18" charset="0"/>
              </a:rPr>
              <a:t> </a:t>
            </a:r>
            <a:r>
              <a:rPr lang="en-GB" sz="1200" dirty="0" err="1">
                <a:cs typeface="Times New Roman" pitchFamily="18" charset="0"/>
              </a:rPr>
              <a:t>leishmaniasis</a:t>
            </a:r>
            <a:r>
              <a:rPr lang="en-GB" sz="1200" dirty="0">
                <a:cs typeface="Times New Roman" pitchFamily="18" charset="0"/>
              </a:rPr>
              <a:t> with four injections of </a:t>
            </a:r>
            <a:r>
              <a:rPr lang="en-GB" sz="1200" dirty="0" err="1">
                <a:cs typeface="Times New Roman" pitchFamily="18" charset="0"/>
              </a:rPr>
              <a:t>pentamidine</a:t>
            </a:r>
            <a:r>
              <a:rPr lang="en-GB" sz="1200" dirty="0">
                <a:cs typeface="Times New Roman" pitchFamily="18" charset="0"/>
              </a:rPr>
              <a:t>.</a:t>
            </a:r>
            <a:r>
              <a:rPr lang="de-DE" sz="1200" dirty="0"/>
              <a:t> </a:t>
            </a:r>
            <a:endParaRPr lang="de-AT" sz="1200" dirty="0"/>
          </a:p>
          <a:p>
            <a:pPr marL="609600" indent="-609600" defTabSz="504000">
              <a:lnSpc>
                <a:spcPct val="90000"/>
              </a:lnSpc>
              <a:buFontTx/>
              <a:buNone/>
            </a:pPr>
            <a:r>
              <a:rPr lang="en-GB" sz="1200" dirty="0">
                <a:cs typeface="Times New Roman" pitchFamily="18" charset="0"/>
              </a:rPr>
              <a:t>	Soto J, et al.</a:t>
            </a:r>
          </a:p>
          <a:p>
            <a:pPr marL="609600" indent="-609600" defTabSz="504000">
              <a:lnSpc>
                <a:spcPct val="90000"/>
              </a:lnSpc>
              <a:buFontTx/>
              <a:buNone/>
            </a:pPr>
            <a:r>
              <a:rPr lang="en-GB" sz="1200" dirty="0">
                <a:cs typeface="Times New Roman" pitchFamily="18" charset="0"/>
              </a:rPr>
              <a:t>	Am J </a:t>
            </a:r>
            <a:r>
              <a:rPr lang="en-GB" sz="1200" dirty="0" err="1">
                <a:cs typeface="Times New Roman" pitchFamily="18" charset="0"/>
              </a:rPr>
              <a:t>Trop</a:t>
            </a:r>
            <a:r>
              <a:rPr lang="en-GB" sz="1200" dirty="0">
                <a:cs typeface="Times New Roman" pitchFamily="18" charset="0"/>
              </a:rPr>
              <a:t> Med </a:t>
            </a:r>
            <a:r>
              <a:rPr lang="en-GB" sz="1200" dirty="0" err="1">
                <a:cs typeface="Times New Roman" pitchFamily="18" charset="0"/>
              </a:rPr>
              <a:t>Hyg</a:t>
            </a:r>
            <a:r>
              <a:rPr lang="en-GB" sz="1200" dirty="0">
                <a:cs typeface="Times New Roman" pitchFamily="18" charset="0"/>
              </a:rPr>
              <a:t>. 1994 Jan;50(1):107-11.</a:t>
            </a:r>
            <a:r>
              <a:rPr lang="de-DE" sz="1200" dirty="0"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100" name="Rectangle 2052"/>
          <p:cNvSpPr>
            <a:spLocks noGrp="1" noChangeArrowheads="1"/>
          </p:cNvSpPr>
          <p:nvPr>
            <p:ph type="body" idx="1"/>
          </p:nvPr>
        </p:nvSpPr>
        <p:spPr>
          <a:xfrm>
            <a:off x="1258888" y="1607820"/>
            <a:ext cx="7273925" cy="4933950"/>
          </a:xfrm>
          <a:noFill/>
          <a:ln/>
        </p:spPr>
        <p:txBody>
          <a:bodyPr/>
          <a:lstStyle/>
          <a:p>
            <a:pPr marL="609600" indent="-609600" defTabSz="504000">
              <a:lnSpc>
                <a:spcPct val="90000"/>
              </a:lnSpc>
              <a:buNone/>
            </a:pPr>
            <a:r>
              <a:rPr lang="en-GB" sz="1200" dirty="0" smtClean="0">
                <a:cs typeface="Times New Roman" pitchFamily="18" charset="0"/>
              </a:rPr>
              <a:t>13)	Evaluation </a:t>
            </a:r>
            <a:r>
              <a:rPr lang="en-GB" sz="1200" dirty="0">
                <a:cs typeface="Times New Roman" pitchFamily="18" charset="0"/>
              </a:rPr>
              <a:t>of </a:t>
            </a:r>
            <a:r>
              <a:rPr lang="en-GB" sz="1200" dirty="0" err="1">
                <a:cs typeface="Times New Roman" pitchFamily="18" charset="0"/>
              </a:rPr>
              <a:t>pentamidine</a:t>
            </a:r>
            <a:r>
              <a:rPr lang="en-GB" sz="1200" dirty="0">
                <a:cs typeface="Times New Roman" pitchFamily="18" charset="0"/>
              </a:rPr>
              <a:t> for the treatment of </a:t>
            </a:r>
            <a:r>
              <a:rPr lang="en-GB" sz="1200" dirty="0" err="1">
                <a:cs typeface="Times New Roman" pitchFamily="18" charset="0"/>
              </a:rPr>
              <a:t>cutaneous</a:t>
            </a:r>
            <a:r>
              <a:rPr lang="en-GB" sz="1200" dirty="0">
                <a:cs typeface="Times New Roman" pitchFamily="18" charset="0"/>
              </a:rPr>
              <a:t> </a:t>
            </a:r>
            <a:r>
              <a:rPr lang="en-GB" sz="1200" dirty="0" err="1">
                <a:cs typeface="Times New Roman" pitchFamily="18" charset="0"/>
              </a:rPr>
              <a:t>leishmaniasis</a:t>
            </a:r>
            <a:r>
              <a:rPr lang="en-GB" sz="1200" dirty="0">
                <a:cs typeface="Times New Roman" pitchFamily="18" charset="0"/>
              </a:rPr>
              <a:t> in Colombia.</a:t>
            </a:r>
            <a:r>
              <a:rPr lang="de-DE" sz="1200" dirty="0">
                <a:cs typeface="Times New Roman" pitchFamily="18" charset="0"/>
              </a:rPr>
              <a:t> </a:t>
            </a:r>
            <a:endParaRPr lang="de-AT" sz="1200" dirty="0">
              <a:cs typeface="Times New Roman" pitchFamily="18" charset="0"/>
            </a:endParaRPr>
          </a:p>
          <a:p>
            <a:pPr marL="609600" indent="-609600" defTabSz="504000">
              <a:lnSpc>
                <a:spcPct val="90000"/>
              </a:lnSpc>
              <a:buNone/>
            </a:pPr>
            <a:r>
              <a:rPr lang="it-IT" sz="1200" dirty="0">
                <a:cs typeface="Times New Roman" pitchFamily="18" charset="0"/>
              </a:rPr>
              <a:t>	</a:t>
            </a:r>
            <a:r>
              <a:rPr lang="it-IT" sz="1200" dirty="0" err="1">
                <a:cs typeface="Times New Roman" pitchFamily="18" charset="0"/>
              </a:rPr>
              <a:t>Soto-Mancipe</a:t>
            </a:r>
            <a:r>
              <a:rPr lang="it-IT" sz="1200" dirty="0">
                <a:cs typeface="Times New Roman" pitchFamily="18" charset="0"/>
              </a:rPr>
              <a:t> J, </a:t>
            </a:r>
            <a:r>
              <a:rPr lang="it-IT" sz="1200" dirty="0" err="1">
                <a:cs typeface="Times New Roman" pitchFamily="18" charset="0"/>
              </a:rPr>
              <a:t>et</a:t>
            </a:r>
            <a:r>
              <a:rPr lang="it-IT" sz="1200" dirty="0">
                <a:cs typeface="Times New Roman" pitchFamily="18" charset="0"/>
              </a:rPr>
              <a:t> al.</a:t>
            </a:r>
          </a:p>
          <a:p>
            <a:pPr marL="609600" indent="-609600" defTabSz="504000">
              <a:lnSpc>
                <a:spcPct val="90000"/>
              </a:lnSpc>
              <a:buNone/>
            </a:pPr>
            <a:r>
              <a:rPr lang="it-IT" sz="1200" dirty="0">
                <a:cs typeface="Times New Roman" pitchFamily="18" charset="0"/>
              </a:rPr>
              <a:t>	</a:t>
            </a:r>
            <a:r>
              <a:rPr lang="it-IT" sz="1200" dirty="0" smtClean="0">
                <a:cs typeface="Times New Roman" pitchFamily="18" charset="0"/>
              </a:rPr>
              <a:t>C</a:t>
            </a:r>
            <a:r>
              <a:rPr lang="fr-FR" sz="1200" dirty="0" smtClean="0">
                <a:cs typeface="Times New Roman" pitchFamily="18" charset="0"/>
              </a:rPr>
              <a:t>lin </a:t>
            </a:r>
            <a:r>
              <a:rPr lang="fr-FR" sz="1200" dirty="0">
                <a:cs typeface="Times New Roman" pitchFamily="18" charset="0"/>
              </a:rPr>
              <a:t>Infect Dis.</a:t>
            </a:r>
            <a:r>
              <a:rPr lang="de-AT" sz="1200" dirty="0">
                <a:cs typeface="Times New Roman" pitchFamily="18" charset="0"/>
              </a:rPr>
              <a:t> </a:t>
            </a:r>
            <a:r>
              <a:rPr lang="en-GB" sz="1200" dirty="0">
                <a:cs typeface="Times New Roman" pitchFamily="18" charset="0"/>
              </a:rPr>
              <a:t>1993 Mar;16(3):417-25.</a:t>
            </a:r>
            <a:r>
              <a:rPr lang="de-DE" sz="800" dirty="0">
                <a:cs typeface="Times New Roman" pitchFamily="18" charset="0"/>
              </a:rPr>
              <a:t> </a:t>
            </a:r>
            <a:endParaRPr lang="de-DE" sz="800" dirty="0" smtClean="0">
              <a:cs typeface="Times New Roman" pitchFamily="18" charset="0"/>
            </a:endParaRPr>
          </a:p>
          <a:p>
            <a:pPr marL="609600" indent="-609600" defTabSz="504000">
              <a:lnSpc>
                <a:spcPct val="90000"/>
              </a:lnSpc>
              <a:buNone/>
            </a:pPr>
            <a:endParaRPr lang="de-DE" sz="800" dirty="0" smtClean="0">
              <a:cs typeface="Times New Roman" pitchFamily="18" charset="0"/>
            </a:endParaRPr>
          </a:p>
          <a:p>
            <a:pPr defTabSz="504000">
              <a:buAutoNum type="arabicParenR" startAt="14"/>
            </a:pPr>
            <a:r>
              <a:rPr lang="de-DE" sz="1200" dirty="0" smtClean="0"/>
              <a:t>      </a:t>
            </a:r>
            <a:r>
              <a:rPr lang="de-DE" sz="1200" dirty="0" smtClean="0"/>
              <a:t>Treatment </a:t>
            </a:r>
            <a:r>
              <a:rPr lang="de-DE" sz="1200" dirty="0" err="1" smtClean="0"/>
              <a:t>of</a:t>
            </a:r>
            <a:r>
              <a:rPr lang="de-DE" sz="1200" dirty="0" smtClean="0"/>
              <a:t> New World </a:t>
            </a:r>
            <a:r>
              <a:rPr lang="de-DE" sz="1200" dirty="0" err="1" smtClean="0"/>
              <a:t>cutaneous</a:t>
            </a:r>
            <a:r>
              <a:rPr lang="de-DE" sz="1200" dirty="0" smtClean="0"/>
              <a:t> </a:t>
            </a:r>
            <a:r>
              <a:rPr lang="de-DE" sz="1200" dirty="0" err="1" smtClean="0"/>
              <a:t>leishmaniasis</a:t>
            </a:r>
            <a:r>
              <a:rPr lang="de-DE" sz="1200" dirty="0" smtClean="0"/>
              <a:t>--a </a:t>
            </a:r>
            <a:r>
              <a:rPr lang="de-DE" sz="1200" dirty="0" err="1" smtClean="0"/>
              <a:t>systematic</a:t>
            </a:r>
            <a:r>
              <a:rPr lang="de-DE" sz="1200" dirty="0" smtClean="0"/>
              <a:t> </a:t>
            </a:r>
            <a:r>
              <a:rPr lang="de-DE" sz="1200" dirty="0" err="1" smtClean="0"/>
              <a:t>review</a:t>
            </a:r>
            <a:r>
              <a:rPr lang="de-DE" sz="1200" dirty="0" smtClean="0"/>
              <a:t> </a:t>
            </a:r>
            <a:r>
              <a:rPr lang="de-DE" sz="1200" dirty="0" err="1" smtClean="0"/>
              <a:t>with</a:t>
            </a:r>
            <a:r>
              <a:rPr lang="de-DE" sz="1200" dirty="0" smtClean="0"/>
              <a:t> a meta-</a:t>
            </a:r>
            <a:r>
              <a:rPr lang="de-DE" sz="1200" dirty="0" err="1" smtClean="0"/>
              <a:t>analysis</a:t>
            </a:r>
            <a:r>
              <a:rPr lang="de-DE" sz="1200" dirty="0" smtClean="0"/>
              <a:t>.</a:t>
            </a:r>
            <a:endParaRPr lang="de-DE" sz="1000" dirty="0" smtClean="0"/>
          </a:p>
          <a:p>
            <a:pPr defTabSz="504000">
              <a:buNone/>
            </a:pPr>
            <a:r>
              <a:rPr lang="de-DE" sz="1200" dirty="0" smtClean="0"/>
              <a:t>              </a:t>
            </a:r>
            <a:r>
              <a:rPr lang="de-DE" sz="1200" dirty="0" err="1" smtClean="0"/>
              <a:t>Tuon</a:t>
            </a:r>
            <a:r>
              <a:rPr lang="de-DE" sz="1200" dirty="0" smtClean="0"/>
              <a:t> FF, Amato VS, Graf ME, </a:t>
            </a:r>
            <a:r>
              <a:rPr lang="de-DE" sz="1200" dirty="0" err="1" smtClean="0"/>
              <a:t>Siqueira</a:t>
            </a:r>
            <a:r>
              <a:rPr lang="de-DE" sz="1200" dirty="0" smtClean="0"/>
              <a:t> AM, Nicodemo AC, Amato </a:t>
            </a:r>
            <a:r>
              <a:rPr lang="de-DE" sz="1200" dirty="0" err="1" smtClean="0"/>
              <a:t>Neto</a:t>
            </a:r>
            <a:r>
              <a:rPr lang="de-DE" sz="1200" dirty="0" smtClean="0"/>
              <a:t> V</a:t>
            </a:r>
            <a:r>
              <a:rPr lang="de-DE" sz="1200" dirty="0" smtClean="0"/>
              <a:t>.         </a:t>
            </a:r>
          </a:p>
          <a:p>
            <a:pPr defTabSz="504000">
              <a:buNone/>
            </a:pPr>
            <a:r>
              <a:rPr lang="de-DE" sz="1200" dirty="0" smtClean="0"/>
              <a:t>	</a:t>
            </a:r>
            <a:r>
              <a:rPr lang="de-DE" sz="1200" dirty="0" smtClean="0"/>
              <a:t>	   </a:t>
            </a:r>
            <a:r>
              <a:rPr lang="de-DE" sz="1200" dirty="0" err="1" smtClean="0"/>
              <a:t>Int</a:t>
            </a:r>
            <a:r>
              <a:rPr lang="de-DE" sz="1200" dirty="0" smtClean="0"/>
              <a:t> </a:t>
            </a:r>
            <a:r>
              <a:rPr lang="de-DE" sz="1200" dirty="0" smtClean="0"/>
              <a:t>J </a:t>
            </a:r>
            <a:r>
              <a:rPr lang="de-DE" sz="1200" dirty="0" err="1" smtClean="0"/>
              <a:t>Dermatol</a:t>
            </a:r>
            <a:r>
              <a:rPr lang="de-DE" sz="1200" dirty="0" smtClean="0"/>
              <a:t>. 2008 Feb;47(2):</a:t>
            </a:r>
            <a:r>
              <a:rPr lang="de-DE" sz="1200" dirty="0" smtClean="0"/>
              <a:t>109-24.</a:t>
            </a:r>
            <a:endParaRPr lang="de-DE" sz="800" dirty="0" smtClean="0"/>
          </a:p>
          <a:p>
            <a:pPr marL="609600" indent="-609600" defTabSz="504000">
              <a:lnSpc>
                <a:spcPct val="90000"/>
              </a:lnSpc>
              <a:buFontTx/>
              <a:buNone/>
            </a:pPr>
            <a:endParaRPr lang="de-DE" sz="800" dirty="0" smtClean="0">
              <a:cs typeface="Times New Roman" pitchFamily="18" charset="0"/>
            </a:endParaRPr>
          </a:p>
          <a:p>
            <a:pPr marL="609600" indent="-609600" defTabSz="504000">
              <a:lnSpc>
                <a:spcPct val="90000"/>
              </a:lnSpc>
              <a:buFontTx/>
              <a:buNone/>
            </a:pPr>
            <a:r>
              <a:rPr lang="de-AT" sz="1200" dirty="0" smtClean="0">
                <a:cs typeface="Times New Roman" pitchFamily="18" charset="0"/>
              </a:rPr>
              <a:t>15)	</a:t>
            </a:r>
            <a:r>
              <a:rPr lang="en-GB" sz="1200" dirty="0" smtClean="0">
                <a:cs typeface="Times New Roman" pitchFamily="18" charset="0"/>
              </a:rPr>
              <a:t>Successful </a:t>
            </a:r>
            <a:r>
              <a:rPr lang="en-GB" sz="1200" dirty="0">
                <a:cs typeface="Times New Roman" pitchFamily="18" charset="0"/>
              </a:rPr>
              <a:t>liposomal </a:t>
            </a:r>
            <a:r>
              <a:rPr lang="en-GB" sz="1200" dirty="0" err="1">
                <a:cs typeface="Times New Roman" pitchFamily="18" charset="0"/>
              </a:rPr>
              <a:t>amphotericin</a:t>
            </a:r>
            <a:r>
              <a:rPr lang="en-GB" sz="1200" dirty="0">
                <a:cs typeface="Times New Roman" pitchFamily="18" charset="0"/>
              </a:rPr>
              <a:t> B treatment of </a:t>
            </a:r>
            <a:r>
              <a:rPr lang="en-GB" sz="1200" dirty="0" err="1">
                <a:cs typeface="Times New Roman" pitchFamily="18" charset="0"/>
              </a:rPr>
              <a:t>Leishmania</a:t>
            </a:r>
            <a:r>
              <a:rPr lang="en-GB" sz="1200" dirty="0">
                <a:cs typeface="Times New Roman" pitchFamily="18" charset="0"/>
              </a:rPr>
              <a:t> </a:t>
            </a:r>
            <a:r>
              <a:rPr lang="en-GB" sz="1200" dirty="0" err="1">
                <a:cs typeface="Times New Roman" pitchFamily="18" charset="0"/>
              </a:rPr>
              <a:t>braziliensis</a:t>
            </a:r>
            <a:r>
              <a:rPr lang="en-GB" sz="1200" dirty="0">
                <a:cs typeface="Times New Roman" pitchFamily="18" charset="0"/>
              </a:rPr>
              <a:t> </a:t>
            </a:r>
            <a:r>
              <a:rPr lang="en-GB" sz="1200" dirty="0" err="1">
                <a:cs typeface="Times New Roman" pitchFamily="18" charset="0"/>
              </a:rPr>
              <a:t>cutaneous</a:t>
            </a:r>
            <a:r>
              <a:rPr lang="en-GB" sz="1200" dirty="0">
                <a:cs typeface="Times New Roman" pitchFamily="18" charset="0"/>
              </a:rPr>
              <a:t> </a:t>
            </a:r>
            <a:r>
              <a:rPr lang="en-GB" sz="1200" dirty="0" err="1">
                <a:cs typeface="Times New Roman" pitchFamily="18" charset="0"/>
              </a:rPr>
              <a:t>leishmaniasis</a:t>
            </a:r>
            <a:r>
              <a:rPr lang="en-GB" sz="1200" dirty="0">
                <a:cs typeface="Times New Roman" pitchFamily="18" charset="0"/>
              </a:rPr>
              <a:t>.</a:t>
            </a:r>
            <a:br>
              <a:rPr lang="en-GB" sz="1200" dirty="0">
                <a:cs typeface="Times New Roman" pitchFamily="18" charset="0"/>
              </a:rPr>
            </a:br>
            <a:r>
              <a:rPr lang="en-GB" sz="1200" dirty="0">
                <a:cs typeface="Times New Roman" pitchFamily="18" charset="0"/>
              </a:rPr>
              <a:t>Brown M, et al.</a:t>
            </a:r>
          </a:p>
          <a:p>
            <a:pPr marL="609600" indent="-609600" defTabSz="504000">
              <a:lnSpc>
                <a:spcPct val="90000"/>
              </a:lnSpc>
              <a:buFontTx/>
              <a:buNone/>
            </a:pPr>
            <a:r>
              <a:rPr lang="en-GB" sz="1200" dirty="0">
                <a:cs typeface="Times New Roman" pitchFamily="18" charset="0"/>
              </a:rPr>
              <a:t>	Br J </a:t>
            </a:r>
            <a:r>
              <a:rPr lang="en-GB" sz="1200" dirty="0" err="1">
                <a:cs typeface="Times New Roman" pitchFamily="18" charset="0"/>
              </a:rPr>
              <a:t>Dermatol</a:t>
            </a:r>
            <a:r>
              <a:rPr lang="en-GB" sz="1200" dirty="0">
                <a:cs typeface="Times New Roman" pitchFamily="18" charset="0"/>
              </a:rPr>
              <a:t>. 2005 Jul;153(1):203-5.</a:t>
            </a:r>
            <a:r>
              <a:rPr lang="de-DE" sz="1200" dirty="0">
                <a:cs typeface="Times New Roman" pitchFamily="18" charset="0"/>
              </a:rPr>
              <a:t> </a:t>
            </a:r>
            <a:endParaRPr lang="de-DE" sz="800" dirty="0" smtClean="0">
              <a:cs typeface="Times New Roman" pitchFamily="18" charset="0"/>
            </a:endParaRPr>
          </a:p>
          <a:p>
            <a:pPr marL="609600" indent="-609600" defTabSz="504000">
              <a:lnSpc>
                <a:spcPct val="90000"/>
              </a:lnSpc>
              <a:buFontTx/>
              <a:buNone/>
            </a:pPr>
            <a:endParaRPr lang="de-DE" sz="800" dirty="0" smtClean="0">
              <a:cs typeface="Times New Roman" pitchFamily="18" charset="0"/>
            </a:endParaRPr>
          </a:p>
          <a:p>
            <a:pPr marL="609600" indent="-609600" defTabSz="504000">
              <a:lnSpc>
                <a:spcPct val="90000"/>
              </a:lnSpc>
              <a:buNone/>
            </a:pPr>
            <a:r>
              <a:rPr lang="de-DE" sz="1200" dirty="0" smtClean="0">
                <a:cs typeface="Times New Roman" pitchFamily="18" charset="0"/>
              </a:rPr>
              <a:t>16)	</a:t>
            </a:r>
            <a:r>
              <a:rPr lang="de-DE" sz="1200" dirty="0" err="1" smtClean="0"/>
              <a:t>Liposomal</a:t>
            </a:r>
            <a:r>
              <a:rPr lang="de-DE" sz="1200" dirty="0" smtClean="0"/>
              <a:t> </a:t>
            </a:r>
            <a:r>
              <a:rPr lang="de-DE" sz="1200" dirty="0" err="1" smtClean="0"/>
              <a:t>amphotericin</a:t>
            </a:r>
            <a:r>
              <a:rPr lang="de-DE" sz="1200" dirty="0" smtClean="0"/>
              <a:t> B in </a:t>
            </a:r>
            <a:r>
              <a:rPr lang="de-DE" sz="1200" dirty="0" err="1" smtClean="0"/>
              <a:t>comparison</a:t>
            </a:r>
            <a:r>
              <a:rPr lang="de-DE" sz="1200" dirty="0" smtClean="0"/>
              <a:t> </a:t>
            </a:r>
            <a:r>
              <a:rPr lang="de-DE" sz="1200" dirty="0" err="1" smtClean="0"/>
              <a:t>to</a:t>
            </a:r>
            <a:r>
              <a:rPr lang="de-DE" sz="1200" dirty="0" smtClean="0"/>
              <a:t> </a:t>
            </a:r>
            <a:r>
              <a:rPr lang="de-DE" sz="1200" dirty="0" err="1" smtClean="0"/>
              <a:t>sodium</a:t>
            </a:r>
            <a:r>
              <a:rPr lang="de-DE" sz="1200" dirty="0" smtClean="0"/>
              <a:t> </a:t>
            </a:r>
            <a:r>
              <a:rPr lang="de-DE" sz="1200" dirty="0" err="1" smtClean="0"/>
              <a:t>stibogluconate</a:t>
            </a:r>
            <a:r>
              <a:rPr lang="de-DE" sz="1200" dirty="0" smtClean="0"/>
              <a:t> </a:t>
            </a:r>
            <a:r>
              <a:rPr lang="de-DE" sz="1200" dirty="0" err="1" smtClean="0"/>
              <a:t>for</a:t>
            </a:r>
            <a:r>
              <a:rPr lang="de-DE" sz="1200" dirty="0" smtClean="0"/>
              <a:t> </a:t>
            </a:r>
            <a:r>
              <a:rPr lang="de-DE" sz="1200" dirty="0" err="1" smtClean="0"/>
              <a:t>cutaneous</a:t>
            </a:r>
            <a:r>
              <a:rPr lang="de-DE" sz="1200" dirty="0" smtClean="0"/>
              <a:t> </a:t>
            </a:r>
            <a:r>
              <a:rPr lang="de-DE" sz="1200" dirty="0" err="1" smtClean="0"/>
              <a:t>infection</a:t>
            </a:r>
            <a:r>
              <a:rPr lang="de-DE" sz="1200" dirty="0" smtClean="0"/>
              <a:t> due </a:t>
            </a:r>
            <a:r>
              <a:rPr lang="de-DE" sz="1200" dirty="0" err="1" smtClean="0"/>
              <a:t>to</a:t>
            </a:r>
            <a:r>
              <a:rPr lang="de-DE" sz="1200" dirty="0" smtClean="0"/>
              <a:t> Leishmania </a:t>
            </a:r>
            <a:r>
              <a:rPr lang="de-DE" sz="1200" dirty="0" err="1" smtClean="0"/>
              <a:t>braziliensis</a:t>
            </a:r>
            <a:r>
              <a:rPr lang="de-DE" sz="1200" dirty="0" smtClean="0"/>
              <a:t>.</a:t>
            </a:r>
          </a:p>
          <a:p>
            <a:pPr marL="609600" indent="-609600" defTabSz="504000">
              <a:lnSpc>
                <a:spcPct val="90000"/>
              </a:lnSpc>
              <a:buNone/>
            </a:pPr>
            <a:r>
              <a:rPr lang="de-DE" sz="1200" dirty="0" smtClean="0">
                <a:cs typeface="Times New Roman" pitchFamily="18" charset="0"/>
              </a:rPr>
              <a:t>	</a:t>
            </a:r>
            <a:r>
              <a:rPr lang="de-DE" sz="1200" dirty="0" smtClean="0"/>
              <a:t>Solomon M, Baum S, Barzilai A, Scope A, Trau H, Schwartz E.</a:t>
            </a:r>
          </a:p>
          <a:p>
            <a:pPr marL="609600" indent="-609600" defTabSz="504000">
              <a:lnSpc>
                <a:spcPct val="90000"/>
              </a:lnSpc>
              <a:buFontTx/>
              <a:buNone/>
            </a:pPr>
            <a:r>
              <a:rPr lang="de-DE" sz="1200" dirty="0" smtClean="0">
                <a:cs typeface="Times New Roman" pitchFamily="18" charset="0"/>
              </a:rPr>
              <a:t>	</a:t>
            </a:r>
            <a:r>
              <a:rPr lang="de-DE" sz="1200" dirty="0" smtClean="0"/>
              <a:t>J </a:t>
            </a:r>
            <a:r>
              <a:rPr lang="de-DE" sz="1200" dirty="0" smtClean="0"/>
              <a:t>Am </a:t>
            </a:r>
            <a:r>
              <a:rPr lang="de-DE" sz="1200" dirty="0" err="1" smtClean="0"/>
              <a:t>Acad</a:t>
            </a:r>
            <a:r>
              <a:rPr lang="de-DE" sz="1200" dirty="0" smtClean="0"/>
              <a:t> </a:t>
            </a:r>
            <a:r>
              <a:rPr lang="de-DE" sz="1200" dirty="0" err="1" smtClean="0"/>
              <a:t>Dermatol</a:t>
            </a:r>
            <a:r>
              <a:rPr lang="de-DE" sz="1200" dirty="0" smtClean="0"/>
              <a:t>. 2007 Apr;56(4):612-6</a:t>
            </a:r>
            <a:r>
              <a:rPr lang="de-DE" sz="1200" dirty="0" smtClean="0"/>
              <a:t>.</a:t>
            </a:r>
            <a:endParaRPr lang="de-DE" sz="800" dirty="0" smtClean="0"/>
          </a:p>
          <a:p>
            <a:pPr marL="609600" indent="-609600" defTabSz="504000">
              <a:lnSpc>
                <a:spcPct val="90000"/>
              </a:lnSpc>
              <a:buFontTx/>
              <a:buNone/>
            </a:pPr>
            <a:endParaRPr lang="de-DE" sz="800" dirty="0" smtClean="0">
              <a:cs typeface="Times New Roman" pitchFamily="18" charset="0"/>
            </a:endParaRPr>
          </a:p>
          <a:p>
            <a:pPr marL="609600" indent="-609600" defTabSz="504000">
              <a:lnSpc>
                <a:spcPct val="90000"/>
              </a:lnSpc>
              <a:buFontTx/>
              <a:buAutoNum type="arabicParenR" startAt="17"/>
            </a:pPr>
            <a:r>
              <a:rPr lang="en-US" sz="1200" dirty="0" err="1" smtClean="0"/>
              <a:t>Cutaneous</a:t>
            </a:r>
            <a:r>
              <a:rPr lang="en-US" sz="1200" dirty="0" smtClean="0"/>
              <a:t> </a:t>
            </a:r>
            <a:r>
              <a:rPr lang="en-US" sz="1200" dirty="0" err="1" smtClean="0"/>
              <a:t>leishmaniasis</a:t>
            </a:r>
            <a:r>
              <a:rPr lang="en-US" sz="1200" dirty="0" smtClean="0"/>
              <a:t>: current </a:t>
            </a:r>
            <a:r>
              <a:rPr lang="en-US" sz="1200" dirty="0" smtClean="0"/>
              <a:t>and future </a:t>
            </a:r>
            <a:r>
              <a:rPr lang="en-US" sz="1200" dirty="0" smtClean="0"/>
              <a:t>management. </a:t>
            </a:r>
            <a:endParaRPr lang="en-US" sz="1200" dirty="0" smtClean="0"/>
          </a:p>
          <a:p>
            <a:pPr marL="609600" indent="-609600" defTabSz="504000">
              <a:lnSpc>
                <a:spcPct val="90000"/>
              </a:lnSpc>
              <a:buNone/>
            </a:pPr>
            <a:r>
              <a:rPr lang="en-US" sz="1200" dirty="0" smtClean="0"/>
              <a:t>	</a:t>
            </a:r>
            <a:r>
              <a:rPr lang="en-US" sz="1200" dirty="0" smtClean="0"/>
              <a:t>Hepburn </a:t>
            </a:r>
            <a:r>
              <a:rPr lang="en-US" sz="1200" dirty="0" smtClean="0"/>
              <a:t>NC. </a:t>
            </a:r>
            <a:endParaRPr lang="en-US" sz="1200" dirty="0" smtClean="0"/>
          </a:p>
          <a:p>
            <a:pPr marL="609600" indent="-609600" defTabSz="504000">
              <a:lnSpc>
                <a:spcPct val="90000"/>
              </a:lnSpc>
              <a:buNone/>
            </a:pPr>
            <a:r>
              <a:rPr lang="en-US" sz="1200" dirty="0" smtClean="0"/>
              <a:t>	</a:t>
            </a:r>
            <a:r>
              <a:rPr lang="en-US" sz="1200" dirty="0" smtClean="0"/>
              <a:t>Expert </a:t>
            </a:r>
            <a:r>
              <a:rPr lang="en-US" sz="1200" dirty="0" smtClean="0"/>
              <a:t>Rev Anti Infect </a:t>
            </a:r>
            <a:r>
              <a:rPr lang="en-US" sz="1200" dirty="0" err="1" smtClean="0"/>
              <a:t>Ther</a:t>
            </a:r>
            <a:r>
              <a:rPr lang="en-US" sz="1200" dirty="0" smtClean="0"/>
              <a:t> 2003; 1</a:t>
            </a:r>
            <a:r>
              <a:rPr lang="en-US" sz="1200" dirty="0" smtClean="0"/>
              <a:t>: </a:t>
            </a:r>
            <a:r>
              <a:rPr lang="de-DE" sz="1200" dirty="0" smtClean="0"/>
              <a:t>563–570</a:t>
            </a:r>
            <a:r>
              <a:rPr lang="de-DE" sz="1200" dirty="0" smtClean="0"/>
              <a:t>.</a:t>
            </a:r>
            <a:endParaRPr lang="de-DE" sz="800" dirty="0" smtClean="0"/>
          </a:p>
          <a:p>
            <a:pPr marL="609600" indent="-609600" defTabSz="504000">
              <a:lnSpc>
                <a:spcPct val="90000"/>
              </a:lnSpc>
              <a:buFontTx/>
              <a:buAutoNum type="arabicParenR" startAt="15"/>
            </a:pPr>
            <a:endParaRPr lang="de-AT" sz="800" dirty="0" smtClean="0">
              <a:cs typeface="Times New Roman" pitchFamily="18" charset="0"/>
            </a:endParaRPr>
          </a:p>
          <a:p>
            <a:pPr marL="609600" indent="-609600" defTabSz="504000">
              <a:lnSpc>
                <a:spcPct val="90000"/>
              </a:lnSpc>
              <a:buNone/>
            </a:pPr>
            <a:r>
              <a:rPr lang="en-GB" sz="1200" dirty="0" smtClean="0">
                <a:cs typeface="Times New Roman" pitchFamily="18" charset="0"/>
              </a:rPr>
              <a:t>18)</a:t>
            </a:r>
            <a:r>
              <a:rPr lang="en-GB" sz="1200" dirty="0" smtClean="0">
                <a:cs typeface="Times New Roman" pitchFamily="18" charset="0"/>
              </a:rPr>
              <a:t>	</a:t>
            </a:r>
            <a:r>
              <a:rPr lang="en-GB" sz="1200" dirty="0" err="1" smtClean="0">
                <a:cs typeface="Times New Roman" pitchFamily="18" charset="0"/>
              </a:rPr>
              <a:t>Miltefosine</a:t>
            </a:r>
            <a:r>
              <a:rPr lang="en-GB" sz="1200" dirty="0" smtClean="0">
                <a:cs typeface="Times New Roman" pitchFamily="18" charset="0"/>
              </a:rPr>
              <a:t> to treat </a:t>
            </a:r>
            <a:r>
              <a:rPr lang="en-GB" sz="1200" dirty="0" err="1" smtClean="0">
                <a:cs typeface="Times New Roman" pitchFamily="18" charset="0"/>
              </a:rPr>
              <a:t>leishmaniasis</a:t>
            </a:r>
            <a:r>
              <a:rPr lang="en-GB" sz="1200" dirty="0" smtClean="0">
                <a:cs typeface="Times New Roman" pitchFamily="18" charset="0"/>
              </a:rPr>
              <a:t>.</a:t>
            </a:r>
            <a:r>
              <a:rPr lang="de-DE" sz="1200" dirty="0" smtClean="0">
                <a:cs typeface="Times New Roman" pitchFamily="18" charset="0"/>
              </a:rPr>
              <a:t> </a:t>
            </a:r>
            <a:endParaRPr lang="de-AT" sz="1200" dirty="0" smtClean="0">
              <a:cs typeface="Times New Roman" pitchFamily="18" charset="0"/>
            </a:endParaRPr>
          </a:p>
          <a:p>
            <a:pPr marL="609600" indent="-609600" defTabSz="504000">
              <a:lnSpc>
                <a:spcPct val="90000"/>
              </a:lnSpc>
              <a:buFontTx/>
              <a:buNone/>
            </a:pPr>
            <a:r>
              <a:rPr lang="en-GB" sz="1200" dirty="0" smtClean="0">
                <a:cs typeface="Times New Roman" pitchFamily="18" charset="0"/>
              </a:rPr>
              <a:t>	Berman J.</a:t>
            </a:r>
            <a:r>
              <a:rPr lang="de-DE" sz="1200" dirty="0" smtClean="0">
                <a:cs typeface="Times New Roman" pitchFamily="18" charset="0"/>
              </a:rPr>
              <a:t> </a:t>
            </a:r>
            <a:endParaRPr lang="de-AT" sz="1200" dirty="0" smtClean="0">
              <a:cs typeface="Times New Roman" pitchFamily="18" charset="0"/>
            </a:endParaRPr>
          </a:p>
          <a:p>
            <a:pPr marL="609600" indent="-609600" defTabSz="504000">
              <a:lnSpc>
                <a:spcPct val="90000"/>
              </a:lnSpc>
              <a:buFontTx/>
              <a:buNone/>
            </a:pPr>
            <a:r>
              <a:rPr lang="en-GB" sz="1200" dirty="0" smtClean="0">
                <a:cs typeface="Times New Roman" pitchFamily="18" charset="0"/>
              </a:rPr>
              <a:t>	Expert </a:t>
            </a:r>
            <a:r>
              <a:rPr lang="en-GB" sz="1200" dirty="0" err="1" smtClean="0">
                <a:cs typeface="Times New Roman" pitchFamily="18" charset="0"/>
              </a:rPr>
              <a:t>Opin</a:t>
            </a:r>
            <a:r>
              <a:rPr lang="en-GB" sz="1200" dirty="0" smtClean="0">
                <a:cs typeface="Times New Roman" pitchFamily="18" charset="0"/>
              </a:rPr>
              <a:t> </a:t>
            </a:r>
            <a:r>
              <a:rPr lang="en-GB" sz="1200" dirty="0" err="1" smtClean="0">
                <a:cs typeface="Times New Roman" pitchFamily="18" charset="0"/>
              </a:rPr>
              <a:t>Pharmacother</a:t>
            </a:r>
            <a:r>
              <a:rPr lang="en-GB" sz="1200" dirty="0" smtClean="0">
                <a:cs typeface="Times New Roman" pitchFamily="18" charset="0"/>
              </a:rPr>
              <a:t>. 2005 Jul;6(8):1381-8.</a:t>
            </a:r>
            <a:r>
              <a:rPr lang="de-DE" sz="1200" dirty="0" smtClean="0">
                <a:cs typeface="Times New Roman" pitchFamily="18" charset="0"/>
              </a:rPr>
              <a:t> </a:t>
            </a:r>
            <a:endParaRPr lang="de-AT" sz="12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58888" y="1428736"/>
            <a:ext cx="7273925" cy="4953014"/>
          </a:xfrm>
        </p:spPr>
        <p:txBody>
          <a:bodyPr/>
          <a:lstStyle/>
          <a:p>
            <a:pPr marL="609600" indent="-609600" defTabSz="504000">
              <a:lnSpc>
                <a:spcPct val="90000"/>
              </a:lnSpc>
              <a:buFontTx/>
              <a:buNone/>
            </a:pPr>
            <a:r>
              <a:rPr lang="de-AT" sz="1200" dirty="0" smtClean="0">
                <a:cs typeface="Times New Roman" pitchFamily="18" charset="0"/>
              </a:rPr>
              <a:t>19)	</a:t>
            </a:r>
            <a:r>
              <a:rPr lang="en-GB" sz="1200" dirty="0" smtClean="0">
                <a:cs typeface="Times New Roman" pitchFamily="18" charset="0"/>
              </a:rPr>
              <a:t>Treatment </a:t>
            </a:r>
            <a:r>
              <a:rPr lang="en-GB" sz="1200" dirty="0" smtClean="0">
                <a:cs typeface="Times New Roman" pitchFamily="18" charset="0"/>
              </a:rPr>
              <a:t>of New World </a:t>
            </a:r>
            <a:r>
              <a:rPr lang="en-GB" sz="1200" dirty="0" err="1" smtClean="0">
                <a:cs typeface="Times New Roman" pitchFamily="18" charset="0"/>
              </a:rPr>
              <a:t>cutaneous</a:t>
            </a:r>
            <a:r>
              <a:rPr lang="en-GB" sz="1200" dirty="0" smtClean="0">
                <a:cs typeface="Times New Roman" pitchFamily="18" charset="0"/>
              </a:rPr>
              <a:t> </a:t>
            </a:r>
            <a:r>
              <a:rPr lang="en-GB" sz="1200" dirty="0" err="1" smtClean="0">
                <a:cs typeface="Times New Roman" pitchFamily="18" charset="0"/>
              </a:rPr>
              <a:t>leishmaniasis</a:t>
            </a:r>
            <a:r>
              <a:rPr lang="en-GB" sz="1200" dirty="0" smtClean="0">
                <a:cs typeface="Times New Roman" pitchFamily="18" charset="0"/>
              </a:rPr>
              <a:t> with </a:t>
            </a:r>
            <a:r>
              <a:rPr lang="en-GB" sz="1200" dirty="0" err="1" smtClean="0">
                <a:cs typeface="Times New Roman" pitchFamily="18" charset="0"/>
              </a:rPr>
              <a:t>miltefosine</a:t>
            </a:r>
            <a:r>
              <a:rPr lang="en-GB" sz="1200" dirty="0" smtClean="0">
                <a:cs typeface="Times New Roman" pitchFamily="18" charset="0"/>
              </a:rPr>
              <a:t>.</a:t>
            </a:r>
            <a:endParaRPr lang="de-DE" sz="1200" dirty="0" smtClean="0">
              <a:cs typeface="Times New Roman" pitchFamily="18" charset="0"/>
            </a:endParaRPr>
          </a:p>
          <a:p>
            <a:pPr marL="609600" indent="-609600" defTabSz="504000">
              <a:lnSpc>
                <a:spcPct val="90000"/>
              </a:lnSpc>
              <a:buFontTx/>
              <a:buNone/>
            </a:pPr>
            <a:r>
              <a:rPr lang="de-AT" sz="1200" dirty="0" smtClean="0">
                <a:cs typeface="Times New Roman" pitchFamily="18" charset="0"/>
              </a:rPr>
              <a:t>	</a:t>
            </a:r>
            <a:r>
              <a:rPr lang="en-GB" sz="1200" dirty="0" smtClean="0">
                <a:cs typeface="Times New Roman" pitchFamily="18" charset="0"/>
              </a:rPr>
              <a:t>Soto J, Berman J.</a:t>
            </a:r>
            <a:r>
              <a:rPr lang="de-DE" sz="1200" dirty="0" smtClean="0">
                <a:cs typeface="Times New Roman" pitchFamily="18" charset="0"/>
              </a:rPr>
              <a:t> </a:t>
            </a:r>
            <a:endParaRPr lang="de-AT" sz="1200" dirty="0" smtClean="0">
              <a:cs typeface="Times New Roman" pitchFamily="18" charset="0"/>
            </a:endParaRPr>
          </a:p>
          <a:p>
            <a:pPr marL="609600" indent="-609600" defTabSz="504000">
              <a:lnSpc>
                <a:spcPct val="90000"/>
              </a:lnSpc>
              <a:buFontTx/>
              <a:buNone/>
            </a:pPr>
            <a:r>
              <a:rPr lang="de-AT" sz="1200" dirty="0" smtClean="0">
                <a:cs typeface="Times New Roman" pitchFamily="18" charset="0"/>
              </a:rPr>
              <a:t>	</a:t>
            </a:r>
            <a:r>
              <a:rPr lang="fr-FR" sz="1200" dirty="0" err="1" smtClean="0">
                <a:cs typeface="Times New Roman" pitchFamily="18" charset="0"/>
              </a:rPr>
              <a:t>Trans</a:t>
            </a:r>
            <a:r>
              <a:rPr lang="fr-FR" sz="1200" dirty="0" smtClean="0">
                <a:cs typeface="Times New Roman" pitchFamily="18" charset="0"/>
              </a:rPr>
              <a:t> R Soc Trop Med </a:t>
            </a:r>
            <a:r>
              <a:rPr lang="fr-FR" sz="1200" dirty="0" err="1" smtClean="0">
                <a:cs typeface="Times New Roman" pitchFamily="18" charset="0"/>
              </a:rPr>
              <a:t>Hyg</a:t>
            </a:r>
            <a:r>
              <a:rPr lang="fr-FR" sz="1200" dirty="0" smtClean="0">
                <a:cs typeface="Times New Roman" pitchFamily="18" charset="0"/>
              </a:rPr>
              <a:t>. </a:t>
            </a:r>
            <a:r>
              <a:rPr lang="en-GB" sz="1200" dirty="0" smtClean="0">
                <a:cs typeface="Times New Roman" pitchFamily="18" charset="0"/>
              </a:rPr>
              <a:t>2006 Dec;100 </a:t>
            </a:r>
            <a:r>
              <a:rPr lang="en-GB" sz="1200" dirty="0" err="1" smtClean="0">
                <a:cs typeface="Times New Roman" pitchFamily="18" charset="0"/>
              </a:rPr>
              <a:t>Suppl</a:t>
            </a:r>
            <a:r>
              <a:rPr lang="en-GB" sz="1200" dirty="0" smtClean="0">
                <a:cs typeface="Times New Roman" pitchFamily="18" charset="0"/>
              </a:rPr>
              <a:t> 1:S34-40. </a:t>
            </a:r>
          </a:p>
          <a:p>
            <a:pPr marL="609600" indent="-609600" defTabSz="504000">
              <a:lnSpc>
                <a:spcPct val="90000"/>
              </a:lnSpc>
              <a:buFontTx/>
              <a:buNone/>
            </a:pPr>
            <a:endParaRPr lang="en-GB" sz="800" dirty="0" smtClean="0">
              <a:cs typeface="Times New Roman" pitchFamily="18" charset="0"/>
            </a:endParaRPr>
          </a:p>
          <a:p>
            <a:pPr marL="609600" indent="-609600" defTabSz="504000">
              <a:lnSpc>
                <a:spcPct val="90000"/>
              </a:lnSpc>
              <a:buNone/>
            </a:pPr>
            <a:r>
              <a:rPr lang="en-US" sz="1200" dirty="0" smtClean="0"/>
              <a:t>20)	</a:t>
            </a:r>
            <a:r>
              <a:rPr lang="en-US" sz="1200" dirty="0" err="1" smtClean="0"/>
              <a:t>Miltefosine</a:t>
            </a:r>
            <a:r>
              <a:rPr lang="en-US" sz="1200" dirty="0" smtClean="0"/>
              <a:t>: oral treatment of </a:t>
            </a:r>
            <a:r>
              <a:rPr lang="en-US" sz="1200" dirty="0" err="1" smtClean="0"/>
              <a:t>leishmaniasis</a:t>
            </a:r>
            <a:r>
              <a:rPr lang="en-US" sz="1200" dirty="0" smtClean="0"/>
              <a:t>.</a:t>
            </a:r>
          </a:p>
          <a:p>
            <a:pPr marL="609600" indent="-609600" defTabSz="504000">
              <a:lnSpc>
                <a:spcPct val="90000"/>
              </a:lnSpc>
              <a:buNone/>
            </a:pPr>
            <a:r>
              <a:rPr lang="en-US" sz="1200" dirty="0" smtClean="0"/>
              <a:t>	Soto J, Soto P.</a:t>
            </a:r>
          </a:p>
          <a:p>
            <a:pPr marL="609600" indent="-609600" defTabSz="504000">
              <a:lnSpc>
                <a:spcPct val="90000"/>
              </a:lnSpc>
              <a:buNone/>
            </a:pPr>
            <a:r>
              <a:rPr lang="en-US" sz="1200" dirty="0" smtClean="0"/>
              <a:t>	Expert Rev Anti Infect </a:t>
            </a:r>
            <a:r>
              <a:rPr lang="en-US" sz="1200" dirty="0" err="1" smtClean="0"/>
              <a:t>Ther</a:t>
            </a:r>
            <a:r>
              <a:rPr lang="en-US" sz="1200" dirty="0" smtClean="0"/>
              <a:t> 2006; 4: 177–185</a:t>
            </a:r>
            <a:r>
              <a:rPr lang="en-US" sz="1200" dirty="0" smtClean="0"/>
              <a:t>.</a:t>
            </a:r>
          </a:p>
          <a:p>
            <a:pPr marL="609600" indent="-609600" defTabSz="504000">
              <a:lnSpc>
                <a:spcPct val="90000"/>
              </a:lnSpc>
              <a:buNone/>
            </a:pPr>
            <a:endParaRPr lang="en-US" sz="800" dirty="0" smtClean="0"/>
          </a:p>
          <a:p>
            <a:pPr marL="609600" indent="-609600" defTabSz="504000">
              <a:lnSpc>
                <a:spcPct val="90000"/>
              </a:lnSpc>
              <a:buAutoNum type="arabicParenR" startAt="21"/>
            </a:pPr>
            <a:r>
              <a:rPr lang="en-US" sz="1200" dirty="0" smtClean="0"/>
              <a:t>Advances </a:t>
            </a:r>
            <a:r>
              <a:rPr lang="en-US" sz="1200" dirty="0" smtClean="0"/>
              <a:t>in </a:t>
            </a:r>
            <a:r>
              <a:rPr lang="en-US" sz="1200" dirty="0" err="1" smtClean="0"/>
              <a:t>leishmaniasis</a:t>
            </a:r>
            <a:r>
              <a:rPr lang="en-US" sz="1200" dirty="0" smtClean="0"/>
              <a:t>. </a:t>
            </a:r>
            <a:endParaRPr lang="en-US" sz="1200" dirty="0" smtClean="0"/>
          </a:p>
          <a:p>
            <a:pPr marL="609600" indent="-609600" defTabSz="504000">
              <a:lnSpc>
                <a:spcPct val="90000"/>
              </a:lnSpc>
              <a:buNone/>
            </a:pPr>
            <a:r>
              <a:rPr lang="en-US" sz="1200" dirty="0" smtClean="0"/>
              <a:t>	</a:t>
            </a:r>
            <a:r>
              <a:rPr lang="pt-BR" sz="1200" dirty="0" smtClean="0"/>
              <a:t>Murray </a:t>
            </a:r>
            <a:r>
              <a:rPr lang="pt-BR" sz="1200" dirty="0" smtClean="0"/>
              <a:t>HW, Berman JD, Davies CR, Saravia NG. </a:t>
            </a:r>
            <a:endParaRPr lang="pt-BR" sz="1200" dirty="0" smtClean="0"/>
          </a:p>
          <a:p>
            <a:pPr marL="609600" indent="-609600" defTabSz="504000">
              <a:lnSpc>
                <a:spcPct val="90000"/>
              </a:lnSpc>
              <a:buNone/>
            </a:pPr>
            <a:r>
              <a:rPr lang="pt-BR" sz="1200" dirty="0" smtClean="0"/>
              <a:t>	</a:t>
            </a:r>
            <a:r>
              <a:rPr lang="en-US" sz="1200" dirty="0" smtClean="0"/>
              <a:t>Lancet </a:t>
            </a:r>
            <a:r>
              <a:rPr lang="en-US" sz="1200" dirty="0" smtClean="0"/>
              <a:t>2005; 366: </a:t>
            </a:r>
            <a:r>
              <a:rPr lang="en-US" sz="1200" dirty="0" smtClean="0"/>
              <a:t>1561–</a:t>
            </a:r>
            <a:r>
              <a:rPr lang="de-DE" sz="1200" dirty="0" smtClean="0"/>
              <a:t>1577.</a:t>
            </a:r>
          </a:p>
          <a:p>
            <a:pPr marL="609600" indent="-609600" defTabSz="504000">
              <a:lnSpc>
                <a:spcPct val="90000"/>
              </a:lnSpc>
              <a:buNone/>
            </a:pPr>
            <a:endParaRPr lang="de-DE" sz="800" dirty="0" smtClean="0"/>
          </a:p>
          <a:p>
            <a:pPr marL="609600" indent="-609600" defTabSz="504000">
              <a:lnSpc>
                <a:spcPct val="90000"/>
              </a:lnSpc>
              <a:buAutoNum type="arabicParenR" startAt="22"/>
            </a:pPr>
            <a:r>
              <a:rPr lang="en-US" sz="1200" dirty="0" err="1" smtClean="0"/>
              <a:t>Miltefosine</a:t>
            </a:r>
            <a:r>
              <a:rPr lang="en-US" sz="1200" dirty="0" smtClean="0"/>
              <a:t>, an oral agent</a:t>
            </a:r>
            <a:r>
              <a:rPr lang="en-US" sz="1200" dirty="0" smtClean="0"/>
              <a:t>, for </a:t>
            </a:r>
            <a:r>
              <a:rPr lang="en-US" sz="1200" dirty="0" smtClean="0"/>
              <a:t>the treatment of Indian visceral </a:t>
            </a:r>
            <a:r>
              <a:rPr lang="en-US" sz="1200" dirty="0" err="1" smtClean="0"/>
              <a:t>leishmaniasis</a:t>
            </a:r>
            <a:r>
              <a:rPr lang="en-US" sz="1200" dirty="0" smtClean="0"/>
              <a:t>. </a:t>
            </a:r>
            <a:endParaRPr lang="en-US" sz="1200" dirty="0" smtClean="0"/>
          </a:p>
          <a:p>
            <a:pPr marL="609600" indent="-609600" defTabSz="504000">
              <a:lnSpc>
                <a:spcPct val="90000"/>
              </a:lnSpc>
              <a:buNone/>
            </a:pPr>
            <a:r>
              <a:rPr lang="en-US" sz="1200" dirty="0" smtClean="0"/>
              <a:t>	</a:t>
            </a:r>
            <a:r>
              <a:rPr lang="en-US" sz="1200" dirty="0" err="1" smtClean="0"/>
              <a:t>Jha</a:t>
            </a:r>
            <a:r>
              <a:rPr lang="en-US" sz="1200" dirty="0" smtClean="0"/>
              <a:t> </a:t>
            </a:r>
            <a:r>
              <a:rPr lang="en-US" sz="1200" dirty="0" smtClean="0"/>
              <a:t>TK, </a:t>
            </a:r>
            <a:r>
              <a:rPr lang="en-US" sz="1200" dirty="0" err="1" smtClean="0"/>
              <a:t>Sundar</a:t>
            </a:r>
            <a:r>
              <a:rPr lang="en-US" sz="1200" dirty="0" smtClean="0"/>
              <a:t> S, </a:t>
            </a:r>
            <a:r>
              <a:rPr lang="en-US" sz="1200" dirty="0" err="1" smtClean="0"/>
              <a:t>Thakur</a:t>
            </a:r>
            <a:r>
              <a:rPr lang="en-US" sz="1200" dirty="0" smtClean="0"/>
              <a:t> CP et al. </a:t>
            </a:r>
            <a:endParaRPr lang="en-US" sz="1200" dirty="0" smtClean="0"/>
          </a:p>
          <a:p>
            <a:pPr marL="609600" indent="-609600" defTabSz="504000">
              <a:lnSpc>
                <a:spcPct val="90000"/>
              </a:lnSpc>
              <a:buNone/>
            </a:pPr>
            <a:r>
              <a:rPr lang="en-US" sz="1200" dirty="0" smtClean="0"/>
              <a:t>	</a:t>
            </a:r>
            <a:r>
              <a:rPr lang="en-US" sz="1200" dirty="0" smtClean="0"/>
              <a:t>N </a:t>
            </a:r>
            <a:r>
              <a:rPr lang="en-US" sz="1200" dirty="0" err="1" smtClean="0"/>
              <a:t>Engl</a:t>
            </a:r>
            <a:r>
              <a:rPr lang="en-US" sz="1200" dirty="0" smtClean="0"/>
              <a:t> </a:t>
            </a:r>
            <a:r>
              <a:rPr lang="en-US" sz="1200" dirty="0" smtClean="0"/>
              <a:t>J </a:t>
            </a:r>
            <a:r>
              <a:rPr lang="de-DE" sz="1200" dirty="0" err="1" smtClean="0"/>
              <a:t>Med</a:t>
            </a:r>
            <a:r>
              <a:rPr lang="de-DE" sz="1200" dirty="0" smtClean="0"/>
              <a:t> </a:t>
            </a:r>
            <a:r>
              <a:rPr lang="de-DE" sz="1200" dirty="0" smtClean="0"/>
              <a:t>1999; 341: 1795–1800</a:t>
            </a:r>
            <a:r>
              <a:rPr lang="de-DE" sz="1200" dirty="0" smtClean="0"/>
              <a:t>.</a:t>
            </a:r>
          </a:p>
          <a:p>
            <a:pPr marL="609600" indent="-609600" defTabSz="504000">
              <a:lnSpc>
                <a:spcPct val="90000"/>
              </a:lnSpc>
              <a:buNone/>
            </a:pPr>
            <a:endParaRPr lang="de-DE" sz="800" dirty="0" smtClean="0"/>
          </a:p>
          <a:p>
            <a:pPr marL="609600" indent="-609600" defTabSz="504000">
              <a:lnSpc>
                <a:spcPct val="90000"/>
              </a:lnSpc>
              <a:buAutoNum type="arabicParenR" startAt="23"/>
            </a:pPr>
            <a:r>
              <a:rPr lang="de-DE" sz="1200" dirty="0" smtClean="0"/>
              <a:t>T</a:t>
            </a:r>
            <a:r>
              <a:rPr lang="en-US" sz="1200" dirty="0" err="1" smtClean="0"/>
              <a:t>reatment</a:t>
            </a:r>
            <a:r>
              <a:rPr lang="en-US" sz="1200" dirty="0" smtClean="0"/>
              <a:t> </a:t>
            </a:r>
            <a:r>
              <a:rPr lang="en-US" sz="1200" dirty="0" smtClean="0"/>
              <a:t>of </a:t>
            </a:r>
            <a:r>
              <a:rPr lang="en-US" sz="1200" dirty="0" smtClean="0"/>
              <a:t>American </a:t>
            </a:r>
            <a:r>
              <a:rPr lang="en-US" sz="1200" dirty="0" err="1" smtClean="0"/>
              <a:t>cutaneous</a:t>
            </a:r>
            <a:r>
              <a:rPr lang="en-US" sz="1200" dirty="0" smtClean="0"/>
              <a:t> </a:t>
            </a:r>
            <a:r>
              <a:rPr lang="en-US" sz="1200" dirty="0" err="1" smtClean="0"/>
              <a:t>leishmaniasis</a:t>
            </a:r>
            <a:r>
              <a:rPr lang="en-US" sz="1200" dirty="0" smtClean="0"/>
              <a:t> with </a:t>
            </a:r>
            <a:r>
              <a:rPr lang="en-US" sz="1200" dirty="0" err="1" smtClean="0"/>
              <a:t>miltefosine</a:t>
            </a:r>
            <a:r>
              <a:rPr lang="en-US" sz="1200" dirty="0" smtClean="0"/>
              <a:t>, an oral agent</a:t>
            </a:r>
            <a:r>
              <a:rPr lang="en-US" sz="1200" dirty="0" smtClean="0"/>
              <a:t>.</a:t>
            </a:r>
          </a:p>
          <a:p>
            <a:pPr marL="609600" indent="-609600" defTabSz="504000">
              <a:lnSpc>
                <a:spcPct val="90000"/>
              </a:lnSpc>
              <a:buNone/>
            </a:pPr>
            <a:r>
              <a:rPr lang="en-US" sz="1200" dirty="0" smtClean="0"/>
              <a:t>	Soto </a:t>
            </a:r>
            <a:r>
              <a:rPr lang="en-US" sz="1200" dirty="0" smtClean="0"/>
              <a:t>J, Toledo J, Gutierrez P et al</a:t>
            </a:r>
            <a:r>
              <a:rPr lang="en-US" sz="1200" dirty="0" smtClean="0"/>
              <a:t>.</a:t>
            </a:r>
          </a:p>
          <a:p>
            <a:pPr marL="609600" indent="-609600" defTabSz="504000">
              <a:lnSpc>
                <a:spcPct val="90000"/>
              </a:lnSpc>
              <a:buNone/>
            </a:pPr>
            <a:r>
              <a:rPr lang="en-US" sz="1200" dirty="0" smtClean="0"/>
              <a:t>	</a:t>
            </a:r>
            <a:r>
              <a:rPr lang="de-DE" sz="1200" dirty="0" err="1" smtClean="0"/>
              <a:t>Clin</a:t>
            </a:r>
            <a:r>
              <a:rPr lang="de-DE" sz="1200" dirty="0" smtClean="0"/>
              <a:t> </a:t>
            </a:r>
            <a:r>
              <a:rPr lang="de-DE" sz="1200" dirty="0" err="1" smtClean="0"/>
              <a:t>Infect</a:t>
            </a:r>
            <a:r>
              <a:rPr lang="de-DE" sz="1200" dirty="0" smtClean="0"/>
              <a:t> Dis 2001; 33: </a:t>
            </a:r>
            <a:r>
              <a:rPr lang="de-DE" sz="1200" dirty="0" smtClean="0"/>
              <a:t>E57–E61</a:t>
            </a:r>
          </a:p>
          <a:p>
            <a:pPr marL="609600" indent="-609600" defTabSz="504000">
              <a:lnSpc>
                <a:spcPct val="90000"/>
              </a:lnSpc>
              <a:buNone/>
            </a:pPr>
            <a:endParaRPr lang="de-DE" sz="800" dirty="0" smtClean="0">
              <a:cs typeface="Times New Roman" pitchFamily="18" charset="0"/>
            </a:endParaRPr>
          </a:p>
          <a:p>
            <a:pPr marL="609600" indent="-609600" defTabSz="504000">
              <a:lnSpc>
                <a:spcPct val="90000"/>
              </a:lnSpc>
              <a:buNone/>
            </a:pPr>
            <a:r>
              <a:rPr lang="de-DE" sz="1200" dirty="0" smtClean="0">
                <a:cs typeface="Times New Roman" pitchFamily="18" charset="0"/>
              </a:rPr>
              <a:t>	</a:t>
            </a:r>
            <a:r>
              <a:rPr lang="en-US" sz="1200" dirty="0" smtClean="0"/>
              <a:t>Successful </a:t>
            </a:r>
            <a:r>
              <a:rPr lang="en-US" sz="1200" dirty="0" smtClean="0"/>
              <a:t>treatment of a married couple for American </a:t>
            </a:r>
            <a:r>
              <a:rPr lang="en-US" sz="1200" dirty="0" err="1" smtClean="0"/>
              <a:t>leishmaniasis</a:t>
            </a:r>
            <a:r>
              <a:rPr lang="en-US" sz="1200" dirty="0" smtClean="0"/>
              <a:t> with </a:t>
            </a:r>
            <a:r>
              <a:rPr lang="en-US" sz="1200" dirty="0" err="1" smtClean="0"/>
              <a:t>miltefosine</a:t>
            </a:r>
            <a:r>
              <a:rPr lang="en-US" sz="1200" dirty="0" smtClean="0"/>
              <a:t>.</a:t>
            </a:r>
          </a:p>
          <a:p>
            <a:pPr marL="609600" indent="-609600" defTabSz="504000">
              <a:lnSpc>
                <a:spcPct val="90000"/>
              </a:lnSpc>
              <a:buNone/>
            </a:pPr>
            <a:r>
              <a:rPr lang="de-AT" sz="1200" dirty="0" smtClean="0">
                <a:cs typeface="Times New Roman" pitchFamily="18" charset="0"/>
              </a:rPr>
              <a:t>	</a:t>
            </a:r>
            <a:r>
              <a:rPr lang="de-DE" sz="1200" dirty="0" smtClean="0"/>
              <a:t>Wöhrl </a:t>
            </a:r>
            <a:r>
              <a:rPr lang="de-DE" sz="1200" dirty="0" smtClean="0"/>
              <a:t>S, Schnedl J, Auer H, Walochnik J, Stingl G, Geusau A</a:t>
            </a:r>
            <a:r>
              <a:rPr lang="de-DE" sz="1200" dirty="0" smtClean="0"/>
              <a:t>.</a:t>
            </a:r>
          </a:p>
          <a:p>
            <a:pPr marL="609600" indent="-609600" defTabSz="504000">
              <a:lnSpc>
                <a:spcPct val="90000"/>
              </a:lnSpc>
              <a:buNone/>
            </a:pPr>
            <a:r>
              <a:rPr lang="de-DE" sz="1200" dirty="0" smtClean="0">
                <a:cs typeface="Times New Roman" pitchFamily="18" charset="0"/>
              </a:rPr>
              <a:t>	</a:t>
            </a:r>
            <a:r>
              <a:rPr lang="de-DE" sz="1200" dirty="0" smtClean="0"/>
              <a:t>J </a:t>
            </a:r>
            <a:r>
              <a:rPr lang="de-DE" sz="1200" dirty="0" err="1" smtClean="0"/>
              <a:t>Eur</a:t>
            </a:r>
            <a:r>
              <a:rPr lang="de-DE" sz="1200" dirty="0" smtClean="0"/>
              <a:t> </a:t>
            </a:r>
            <a:r>
              <a:rPr lang="de-DE" sz="1200" dirty="0" err="1" smtClean="0"/>
              <a:t>Acad</a:t>
            </a:r>
            <a:r>
              <a:rPr lang="de-DE" sz="1200" dirty="0" smtClean="0"/>
              <a:t> </a:t>
            </a:r>
            <a:r>
              <a:rPr lang="de-DE" sz="1200" dirty="0" err="1" smtClean="0"/>
              <a:t>Dermatol</a:t>
            </a:r>
            <a:r>
              <a:rPr lang="de-DE" sz="1200" dirty="0" smtClean="0"/>
              <a:t> </a:t>
            </a:r>
            <a:r>
              <a:rPr lang="de-DE" sz="1200" dirty="0" err="1" smtClean="0"/>
              <a:t>Venereol</a:t>
            </a:r>
            <a:r>
              <a:rPr lang="de-DE" sz="1200" dirty="0" smtClean="0"/>
              <a:t>. 2008 Feb;22(2):258-9.</a:t>
            </a:r>
            <a:endParaRPr lang="de-DE" sz="1200" dirty="0" smtClean="0"/>
          </a:p>
          <a:p>
            <a:pPr marL="609600" indent="-609600" defTabSz="504000">
              <a:lnSpc>
                <a:spcPct val="90000"/>
              </a:lnSpc>
              <a:buNone/>
            </a:pPr>
            <a:endParaRPr lang="de-DE" sz="800" dirty="0" smtClean="0">
              <a:cs typeface="Times New Roman" pitchFamily="18" charset="0"/>
            </a:endParaRPr>
          </a:p>
          <a:p>
            <a:pPr marL="609600" indent="-609600" defTabSz="504000">
              <a:lnSpc>
                <a:spcPct val="90000"/>
              </a:lnSpc>
              <a:buNone/>
            </a:pPr>
            <a:r>
              <a:rPr lang="de-DE" sz="1200" dirty="0" smtClean="0">
                <a:cs typeface="Times New Roman" pitchFamily="18" charset="0"/>
              </a:rPr>
              <a:t>	</a:t>
            </a:r>
            <a:r>
              <a:rPr lang="en-US" sz="1200" dirty="0" err="1" smtClean="0"/>
              <a:t>Cutaneous</a:t>
            </a:r>
            <a:r>
              <a:rPr lang="en-US" sz="1200" dirty="0" smtClean="0"/>
              <a:t> </a:t>
            </a:r>
            <a:r>
              <a:rPr lang="en-US" sz="1200" dirty="0" err="1" smtClean="0"/>
              <a:t>leishmaniasis</a:t>
            </a:r>
            <a:r>
              <a:rPr lang="en-US" sz="1200" dirty="0" smtClean="0"/>
              <a:t> – an import from </a:t>
            </a:r>
            <a:r>
              <a:rPr lang="en-US" sz="1200" dirty="0" smtClean="0"/>
              <a:t>Belize.</a:t>
            </a:r>
          </a:p>
          <a:p>
            <a:pPr marL="609600" indent="-609600" defTabSz="504000">
              <a:lnSpc>
                <a:spcPct val="90000"/>
              </a:lnSpc>
              <a:buNone/>
            </a:pPr>
            <a:r>
              <a:rPr lang="de-AT" sz="1200" dirty="0" smtClean="0">
                <a:cs typeface="Times New Roman" pitchFamily="18" charset="0"/>
              </a:rPr>
              <a:t>	</a:t>
            </a:r>
            <a:r>
              <a:rPr lang="de-DE" sz="1200" dirty="0" smtClean="0"/>
              <a:t>Schnedl J, Auer H, Fischer M, Tomaso H, </a:t>
            </a:r>
            <a:r>
              <a:rPr lang="de-DE" sz="1200" dirty="0" err="1" smtClean="0"/>
              <a:t>Pustelnik</a:t>
            </a:r>
            <a:r>
              <a:rPr lang="de-DE" sz="1200" dirty="0" smtClean="0"/>
              <a:t> T, </a:t>
            </a:r>
            <a:r>
              <a:rPr lang="de-DE" sz="1200" dirty="0" err="1" smtClean="0"/>
              <a:t>Mooseder</a:t>
            </a:r>
            <a:r>
              <a:rPr lang="de-DE" sz="1200" dirty="0" smtClean="0"/>
              <a:t> G.</a:t>
            </a:r>
          </a:p>
          <a:p>
            <a:pPr marL="609600" indent="-609600" defTabSz="504000">
              <a:lnSpc>
                <a:spcPct val="90000"/>
              </a:lnSpc>
              <a:buNone/>
            </a:pPr>
            <a:r>
              <a:rPr lang="de-DE" sz="1200" dirty="0" smtClean="0"/>
              <a:t>	</a:t>
            </a:r>
            <a:r>
              <a:rPr lang="de-DE" sz="1200" dirty="0" smtClean="0"/>
              <a:t>Wien </a:t>
            </a:r>
            <a:r>
              <a:rPr lang="de-DE" sz="1200" dirty="0" err="1" smtClean="0"/>
              <a:t>Klin</a:t>
            </a:r>
            <a:r>
              <a:rPr lang="de-DE" sz="1200" dirty="0" smtClean="0"/>
              <a:t> </a:t>
            </a:r>
            <a:r>
              <a:rPr lang="de-DE" sz="1200" dirty="0" err="1" smtClean="0"/>
              <a:t>Wochenschr</a:t>
            </a:r>
            <a:r>
              <a:rPr lang="de-DE" sz="1200" dirty="0" smtClean="0"/>
              <a:t> </a:t>
            </a:r>
            <a:r>
              <a:rPr lang="de-DE" sz="1200" dirty="0" smtClean="0"/>
              <a:t>2007; </a:t>
            </a:r>
            <a:r>
              <a:rPr lang="de-DE" sz="1200" dirty="0" smtClean="0"/>
              <a:t>119 </a:t>
            </a:r>
            <a:r>
              <a:rPr lang="de-DE" sz="1200" dirty="0" err="1" smtClean="0"/>
              <a:t>Suppl</a:t>
            </a:r>
            <a:r>
              <a:rPr lang="de-DE" sz="1200" dirty="0" smtClean="0"/>
              <a:t> </a:t>
            </a:r>
            <a:r>
              <a:rPr lang="de-DE" sz="1200" dirty="0" smtClean="0"/>
              <a:t>3: 102-5.</a:t>
            </a:r>
            <a:endParaRPr lang="de-DE" sz="1200" dirty="0" smtClean="0"/>
          </a:p>
          <a:p>
            <a:pPr marL="609600" indent="-609600" defTabSz="504000">
              <a:lnSpc>
                <a:spcPct val="90000"/>
              </a:lnSpc>
              <a:buNone/>
            </a:pPr>
            <a:endParaRPr lang="de-AT" sz="1200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Formen der kutanen Leishmaniose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(rein) kutane Leishmaniose (KL)</a:t>
            </a:r>
          </a:p>
          <a:p>
            <a:r>
              <a:rPr lang="de-DE" b="0" dirty="0" err="1" smtClean="0">
                <a:solidFill>
                  <a:schemeClr val="tx1"/>
                </a:solidFill>
              </a:rPr>
              <a:t>mukokutane</a:t>
            </a:r>
            <a:r>
              <a:rPr lang="de-DE" b="0" dirty="0" smtClean="0">
                <a:solidFill>
                  <a:schemeClr val="tx1"/>
                </a:solidFill>
              </a:rPr>
              <a:t> Leishmaniose (MKL)</a:t>
            </a:r>
          </a:p>
          <a:p>
            <a:r>
              <a:rPr lang="de-DE" b="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diffuse kutane Leishmaniose (DKL)</a:t>
            </a:r>
          </a:p>
          <a:p>
            <a:r>
              <a:rPr lang="de-DE" b="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rezidivierende (kutane) Leishmaniose (LR)</a:t>
            </a:r>
            <a:endParaRPr lang="de-DE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de-DE" b="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post-Kala-Azar dermales </a:t>
            </a:r>
            <a:r>
              <a:rPr lang="de-DE" b="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Leishmanoid</a:t>
            </a:r>
            <a:r>
              <a:rPr lang="de-DE" b="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(PKDL) </a:t>
            </a:r>
          </a:p>
          <a:p>
            <a:endParaRPr lang="de-DE" b="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de-DE" sz="2800" b="1" dirty="0" smtClean="0">
                <a:latin typeface="+mj-lt"/>
              </a:rPr>
              <a:t>Inzidenz</a:t>
            </a:r>
          </a:p>
          <a:p>
            <a:r>
              <a:rPr lang="de-DE" dirty="0" smtClean="0"/>
              <a:t>~ 2,4 Millionen/Jahr weltweit (≥ 90% KL und MKL</a:t>
            </a:r>
            <a:r>
              <a:rPr lang="de-DE" baseline="30000" dirty="0" smtClean="0"/>
              <a:t>1)</a:t>
            </a:r>
            <a:r>
              <a:rPr lang="de-DE" dirty="0" smtClean="0"/>
              <a:t>; viszerale Leishmaniose (VL) &lt; 10%)</a:t>
            </a:r>
            <a:endParaRPr lang="de-DE" baseline="30000" dirty="0" smtClean="0"/>
          </a:p>
          <a:p>
            <a:endParaRPr lang="de-DE" dirty="0" smtClean="0"/>
          </a:p>
          <a:p>
            <a:endParaRPr lang="de-DE" dirty="0" smtClean="0"/>
          </a:p>
          <a:p>
            <a:pPr lvl="1"/>
            <a:endParaRPr lang="de-DE" b="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 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75" y="1355725"/>
            <a:ext cx="6740549" cy="720725"/>
          </a:xfrm>
        </p:spPr>
        <p:txBody>
          <a:bodyPr/>
          <a:lstStyle/>
          <a:p>
            <a:r>
              <a:rPr lang="de-AT" dirty="0" smtClean="0"/>
              <a:t>Erreger der kutanen Leishmaniose</a:t>
            </a:r>
            <a:endParaRPr lang="de-DE" sz="1000" dirty="0"/>
          </a:p>
        </p:txBody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888" y="2170748"/>
            <a:ext cx="7273925" cy="41767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AT" dirty="0"/>
              <a:t>alte Welt: </a:t>
            </a:r>
            <a:r>
              <a:rPr lang="de-AT" dirty="0" smtClean="0"/>
              <a:t>		</a:t>
            </a:r>
            <a:endParaRPr lang="de-AT" dirty="0"/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de-AT" b="0" dirty="0" smtClean="0">
                <a:solidFill>
                  <a:schemeClr val="tx1"/>
                </a:solidFill>
              </a:rPr>
              <a:t>Leishmania (L.) </a:t>
            </a:r>
            <a:r>
              <a:rPr lang="de-AT" b="0" dirty="0" err="1">
                <a:solidFill>
                  <a:schemeClr val="tx1"/>
                </a:solidFill>
              </a:rPr>
              <a:t>tropica</a:t>
            </a:r>
            <a:r>
              <a:rPr lang="de-AT" b="0" dirty="0">
                <a:solidFill>
                  <a:schemeClr val="tx1"/>
                </a:solidFill>
              </a:rPr>
              <a:t> (KL, </a:t>
            </a:r>
            <a:r>
              <a:rPr lang="de-AT" b="0" dirty="0" smtClean="0">
                <a:solidFill>
                  <a:schemeClr val="tx1"/>
                </a:solidFill>
              </a:rPr>
              <a:t>LR </a:t>
            </a:r>
            <a:r>
              <a:rPr lang="de-AT" b="0" dirty="0">
                <a:solidFill>
                  <a:schemeClr val="tx1"/>
                </a:solidFill>
              </a:rPr>
              <a:t>(VL)), L. </a:t>
            </a:r>
            <a:r>
              <a:rPr lang="de-AT" b="0" dirty="0" err="1">
                <a:solidFill>
                  <a:schemeClr val="tx1"/>
                </a:solidFill>
              </a:rPr>
              <a:t>major</a:t>
            </a:r>
            <a:r>
              <a:rPr lang="de-AT" b="0" dirty="0">
                <a:solidFill>
                  <a:schemeClr val="tx1"/>
                </a:solidFill>
              </a:rPr>
              <a:t> </a:t>
            </a:r>
            <a:r>
              <a:rPr lang="de-AT" b="0" dirty="0" smtClean="0">
                <a:solidFill>
                  <a:schemeClr val="tx1"/>
                </a:solidFill>
              </a:rPr>
              <a:t>  (</a:t>
            </a:r>
            <a:r>
              <a:rPr lang="de-AT" b="0" dirty="0">
                <a:solidFill>
                  <a:schemeClr val="tx1"/>
                </a:solidFill>
              </a:rPr>
              <a:t>KL (MKL)), </a:t>
            </a:r>
            <a:r>
              <a:rPr lang="de-AT" b="0" dirty="0" smtClean="0">
                <a:solidFill>
                  <a:schemeClr val="tx1"/>
                </a:solidFill>
              </a:rPr>
              <a:t>L</a:t>
            </a:r>
            <a:r>
              <a:rPr lang="de-AT" b="0" dirty="0">
                <a:solidFill>
                  <a:schemeClr val="tx1"/>
                </a:solidFill>
              </a:rPr>
              <a:t>. </a:t>
            </a:r>
            <a:r>
              <a:rPr lang="de-AT" b="0" dirty="0" err="1">
                <a:solidFill>
                  <a:schemeClr val="tx1"/>
                </a:solidFill>
              </a:rPr>
              <a:t>aethiopica</a:t>
            </a:r>
            <a:r>
              <a:rPr lang="de-AT" b="0" dirty="0">
                <a:solidFill>
                  <a:schemeClr val="tx1"/>
                </a:solidFill>
              </a:rPr>
              <a:t> (KL, DKL</a:t>
            </a:r>
            <a:r>
              <a:rPr lang="de-AT" b="0" dirty="0" smtClean="0">
                <a:solidFill>
                  <a:schemeClr val="tx1"/>
                </a:solidFill>
              </a:rPr>
              <a:t>)</a:t>
            </a:r>
          </a:p>
          <a:p>
            <a:pPr lvl="1">
              <a:lnSpc>
                <a:spcPct val="90000"/>
              </a:lnSpc>
              <a:buFontTx/>
              <a:buChar char="•"/>
            </a:pPr>
            <a:endParaRPr lang="de-AT" b="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de-AT" dirty="0"/>
              <a:t>neue Welt: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de-AT" dirty="0" smtClean="0">
                <a:solidFill>
                  <a:schemeClr val="tx1"/>
                </a:solidFill>
              </a:rPr>
              <a:t>L</a:t>
            </a:r>
            <a:r>
              <a:rPr lang="de-AT" dirty="0" smtClean="0">
                <a:solidFill>
                  <a:schemeClr val="tx1"/>
                </a:solidFill>
              </a:rPr>
              <a:t>. (</a:t>
            </a:r>
            <a:r>
              <a:rPr lang="de-AT" dirty="0" err="1" smtClean="0">
                <a:solidFill>
                  <a:schemeClr val="tx1"/>
                </a:solidFill>
              </a:rPr>
              <a:t>Viannia</a:t>
            </a:r>
            <a:r>
              <a:rPr lang="de-AT" dirty="0" smtClean="0">
                <a:solidFill>
                  <a:schemeClr val="tx1"/>
                </a:solidFill>
              </a:rPr>
              <a:t>) </a:t>
            </a:r>
            <a:r>
              <a:rPr lang="de-AT" dirty="0" err="1">
                <a:solidFill>
                  <a:schemeClr val="tx1"/>
                </a:solidFill>
              </a:rPr>
              <a:t>brasiliensis</a:t>
            </a:r>
            <a:r>
              <a:rPr lang="de-AT" b="0" dirty="0">
                <a:solidFill>
                  <a:schemeClr val="tx1"/>
                </a:solidFill>
              </a:rPr>
              <a:t>, L. </a:t>
            </a:r>
            <a:r>
              <a:rPr lang="de-AT" b="0" dirty="0" err="1">
                <a:solidFill>
                  <a:schemeClr val="tx1"/>
                </a:solidFill>
              </a:rPr>
              <a:t>guyanensis</a:t>
            </a:r>
            <a:r>
              <a:rPr lang="de-AT" b="0" dirty="0">
                <a:solidFill>
                  <a:schemeClr val="tx1"/>
                </a:solidFill>
              </a:rPr>
              <a:t>, L. </a:t>
            </a:r>
            <a:r>
              <a:rPr lang="de-AT" b="0" dirty="0" err="1">
                <a:solidFill>
                  <a:schemeClr val="tx1"/>
                </a:solidFill>
              </a:rPr>
              <a:t>panamanensis</a:t>
            </a:r>
            <a:r>
              <a:rPr lang="de-AT" b="0" dirty="0">
                <a:solidFill>
                  <a:schemeClr val="tx1"/>
                </a:solidFill>
              </a:rPr>
              <a:t> (alle KL und MKL)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de-AT" dirty="0">
                <a:solidFill>
                  <a:schemeClr val="tx1"/>
                </a:solidFill>
              </a:rPr>
              <a:t>L. </a:t>
            </a:r>
            <a:r>
              <a:rPr lang="de-AT" dirty="0" err="1">
                <a:solidFill>
                  <a:schemeClr val="tx1"/>
                </a:solidFill>
              </a:rPr>
              <a:t>mexicana</a:t>
            </a:r>
            <a:r>
              <a:rPr lang="de-AT" b="0" dirty="0">
                <a:solidFill>
                  <a:schemeClr val="tx1"/>
                </a:solidFill>
              </a:rPr>
              <a:t>, L. </a:t>
            </a:r>
            <a:r>
              <a:rPr lang="de-AT" b="0" dirty="0" err="1">
                <a:solidFill>
                  <a:schemeClr val="tx1"/>
                </a:solidFill>
              </a:rPr>
              <a:t>amazonensis</a:t>
            </a:r>
            <a:r>
              <a:rPr lang="de-AT" b="0" dirty="0">
                <a:solidFill>
                  <a:schemeClr val="tx1"/>
                </a:solidFill>
              </a:rPr>
              <a:t>, L. </a:t>
            </a:r>
            <a:r>
              <a:rPr lang="de-AT" b="0" dirty="0" err="1">
                <a:solidFill>
                  <a:schemeClr val="tx1"/>
                </a:solidFill>
              </a:rPr>
              <a:t>garnhami</a:t>
            </a:r>
            <a:r>
              <a:rPr lang="de-AT" b="0" dirty="0">
                <a:solidFill>
                  <a:schemeClr val="tx1"/>
                </a:solidFill>
              </a:rPr>
              <a:t>, L. </a:t>
            </a:r>
            <a:r>
              <a:rPr lang="de-AT" b="0" dirty="0" err="1">
                <a:solidFill>
                  <a:schemeClr val="tx1"/>
                </a:solidFill>
              </a:rPr>
              <a:t>pifanoi</a:t>
            </a:r>
            <a:r>
              <a:rPr lang="de-AT" b="0" dirty="0">
                <a:solidFill>
                  <a:schemeClr val="tx1"/>
                </a:solidFill>
              </a:rPr>
              <a:t>, L. </a:t>
            </a:r>
            <a:r>
              <a:rPr lang="de-AT" b="0" dirty="0" err="1">
                <a:solidFill>
                  <a:schemeClr val="tx1"/>
                </a:solidFill>
              </a:rPr>
              <a:t>peruviana</a:t>
            </a:r>
            <a:r>
              <a:rPr lang="de-AT" b="0" dirty="0">
                <a:solidFill>
                  <a:schemeClr val="tx1"/>
                </a:solidFill>
              </a:rPr>
              <a:t> (KL, ganz selten DKL)</a:t>
            </a:r>
            <a:endParaRPr lang="de-DE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60475" y="1008681"/>
            <a:ext cx="7272338" cy="714379"/>
          </a:xfrm>
        </p:spPr>
        <p:txBody>
          <a:bodyPr/>
          <a:lstStyle/>
          <a:p>
            <a:r>
              <a:rPr lang="de-DE" dirty="0" smtClean="0"/>
              <a:t>Verbreitung der kutanen Leishmaniose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74422" y="1591614"/>
            <a:ext cx="7273925" cy="1000132"/>
          </a:xfrm>
        </p:spPr>
        <p:txBody>
          <a:bodyPr/>
          <a:lstStyle/>
          <a:p>
            <a:r>
              <a:rPr lang="de-DE" dirty="0" smtClean="0"/>
              <a:t>45°N bis 30°S, bis 3000m Seehöhe</a:t>
            </a:r>
          </a:p>
          <a:p>
            <a:r>
              <a:rPr lang="de-DE" dirty="0" smtClean="0"/>
              <a:t>Tropische und subtropische </a:t>
            </a:r>
            <a:r>
              <a:rPr lang="de-DE" dirty="0" err="1" smtClean="0"/>
              <a:t>Klimate</a:t>
            </a:r>
            <a:endParaRPr lang="de-DE" dirty="0"/>
          </a:p>
        </p:txBody>
      </p:sp>
      <p:pic>
        <p:nvPicPr>
          <p:cNvPr id="4" name="Grafik 3" descr="Verbreitung kutane Leishmanio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2429808"/>
            <a:ext cx="6786610" cy="3951558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1282994" y="6095066"/>
            <a:ext cx="43091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1100" dirty="0" smtClean="0"/>
              <a:t>Lang, Löscher:                                                              Tropenmedizin in Klinik und Praxis, 3. Auflage, Thieme Verlag</a:t>
            </a:r>
            <a:endParaRPr lang="de-DE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Klinik der kutanen Leishmaniose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2-8 Wochen nach Infektion Entwicklung einer </a:t>
            </a:r>
            <a:r>
              <a:rPr lang="de-DE" dirty="0" err="1" smtClean="0"/>
              <a:t>granulomatösen</a:t>
            </a:r>
            <a:r>
              <a:rPr lang="de-DE" dirty="0" smtClean="0"/>
              <a:t> Entzündung an der Inokulations-stelle, oft Entstehen eines Ulcus</a:t>
            </a:r>
          </a:p>
          <a:p>
            <a:r>
              <a:rPr lang="de-DE" dirty="0" smtClean="0"/>
              <a:t>wenig schmerzhaft (wenn nicht superinfiziert)</a:t>
            </a:r>
          </a:p>
          <a:p>
            <a:r>
              <a:rPr lang="de-DE" dirty="0" smtClean="0"/>
              <a:t>teilweise Tochterläsionen</a:t>
            </a:r>
          </a:p>
          <a:p>
            <a:r>
              <a:rPr lang="de-DE" dirty="0" smtClean="0"/>
              <a:t>Lymphknotenschwellung</a:t>
            </a:r>
          </a:p>
          <a:p>
            <a:r>
              <a:rPr lang="de-DE" dirty="0" smtClean="0"/>
              <a:t>Systemzeichen selten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Moos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002" y="1071546"/>
            <a:ext cx="6902951" cy="5181249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357290" y="5929330"/>
            <a:ext cx="18886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© Gerhard MOOSEDER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Leishmaniose kutane Pat1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1500174"/>
            <a:ext cx="3536145" cy="4714860"/>
          </a:xfrm>
          <a:prstGeom prst="rect">
            <a:avLst/>
          </a:prstGeom>
        </p:spPr>
      </p:pic>
      <p:pic>
        <p:nvPicPr>
          <p:cNvPr id="3" name="Grafik 2" descr="17917_1.jpg"/>
          <p:cNvPicPr>
            <a:picLocks noChangeAspect="1"/>
          </p:cNvPicPr>
          <p:nvPr/>
        </p:nvPicPr>
        <p:blipFill>
          <a:blip r:embed="rId3" cstate="print"/>
          <a:srcRect r="1179" b="4000"/>
          <a:stretch>
            <a:fillRect/>
          </a:stretch>
        </p:blipFill>
        <p:spPr>
          <a:xfrm>
            <a:off x="5143504" y="1500174"/>
            <a:ext cx="3264924" cy="4707489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7000892" y="5938083"/>
            <a:ext cx="1401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© Stefan WÖHRL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Verlauf ohne Therapie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meist Spontanheilung nach 4-18 Monaten</a:t>
            </a:r>
          </a:p>
          <a:p>
            <a:pPr lvl="1">
              <a:buFont typeface="Arial" pitchFamily="34" charset="0"/>
              <a:buChar char="•"/>
            </a:pPr>
            <a:r>
              <a:rPr lang="de-DE" b="0" dirty="0" smtClean="0">
                <a:solidFill>
                  <a:schemeClr val="tx1"/>
                </a:solidFill>
              </a:rPr>
              <a:t>teilweise starke Vernarbung</a:t>
            </a:r>
          </a:p>
          <a:p>
            <a:r>
              <a:rPr lang="de-DE" dirty="0" smtClean="0"/>
              <a:t>bei Infektion mit Vertretern des L. </a:t>
            </a:r>
            <a:r>
              <a:rPr lang="de-DE" dirty="0" err="1" smtClean="0"/>
              <a:t>brasiliensis</a:t>
            </a:r>
            <a:r>
              <a:rPr lang="de-DE" dirty="0" smtClean="0"/>
              <a:t>-Komplexes Gefahr der Entwicklung einer </a:t>
            </a:r>
            <a:r>
              <a:rPr lang="de-DE" dirty="0" err="1" smtClean="0"/>
              <a:t>mukokutanen</a:t>
            </a:r>
            <a:r>
              <a:rPr lang="de-DE" dirty="0" smtClean="0"/>
              <a:t> Leishmaniose</a:t>
            </a:r>
          </a:p>
          <a:p>
            <a:pPr lvl="1">
              <a:buFont typeface="Arial" pitchFamily="34" charset="0"/>
              <a:buChar char="•"/>
            </a:pPr>
            <a:r>
              <a:rPr lang="de-DE" b="0" dirty="0" smtClean="0">
                <a:solidFill>
                  <a:schemeClr val="tx1"/>
                </a:solidFill>
              </a:rPr>
              <a:t>Risiko wahrscheinlich im einstelligen Prozentbereich </a:t>
            </a:r>
            <a:r>
              <a:rPr lang="de-DE" b="0" baseline="30000" dirty="0" smtClean="0">
                <a:solidFill>
                  <a:schemeClr val="tx1"/>
                </a:solidFill>
              </a:rPr>
              <a:t>2)</a:t>
            </a:r>
          </a:p>
          <a:p>
            <a:pPr lvl="1">
              <a:buFont typeface="Arial" pitchFamily="34" charset="0"/>
              <a:buChar char="•"/>
            </a:pPr>
            <a:r>
              <a:rPr lang="de-DE" b="0" dirty="0" smtClean="0">
                <a:solidFill>
                  <a:schemeClr val="tx1"/>
                </a:solidFill>
              </a:rPr>
              <a:t>Destruktionen im HNO-Bereich durch </a:t>
            </a:r>
            <a:r>
              <a:rPr lang="de-DE" b="0" dirty="0" err="1" smtClean="0">
                <a:solidFill>
                  <a:schemeClr val="tx1"/>
                </a:solidFill>
              </a:rPr>
              <a:t>lympho</a:t>
            </a:r>
            <a:r>
              <a:rPr lang="de-DE" b="0" dirty="0" smtClean="0">
                <a:solidFill>
                  <a:schemeClr val="tx1"/>
                </a:solidFill>
              </a:rPr>
              <a:t>- und hämatogene Streuung</a:t>
            </a:r>
          </a:p>
          <a:p>
            <a:pPr lvl="1">
              <a:buFont typeface="Arial" pitchFamily="34" charset="0"/>
              <a:buChar char="•"/>
            </a:pPr>
            <a:r>
              <a:rPr lang="de-DE" b="0" dirty="0" smtClean="0">
                <a:solidFill>
                  <a:schemeClr val="tx1"/>
                </a:solidFill>
              </a:rPr>
              <a:t>MKL kann noch Jahre nach Infektion auftreten, auch nach Abheilung der ursprünglichen KL!!!</a:t>
            </a:r>
            <a:endParaRPr lang="de-DE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unkelgrün">
  <a:themeElements>
    <a:clrScheme name="dunkelgrü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unkelgrü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unkelgrü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unkelgrü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unkelgrü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unkelgrü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unkelgrü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unkelgrü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unkelgrü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unkelgrü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unkelgrü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unkelgrü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unkelgrü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unkelgrü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praesentation_ng</Template>
  <TotalTime>0</TotalTime>
  <Words>733</Words>
  <Application>Microsoft PowerPoint</Application>
  <PresentationFormat>Bildschirmpräsentation (4:3)</PresentationFormat>
  <Paragraphs>221</Paragraphs>
  <Slides>25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26" baseType="lpstr">
      <vt:lpstr>dunkelgrün</vt:lpstr>
      <vt:lpstr>Folie 1</vt:lpstr>
      <vt:lpstr>Folie 2</vt:lpstr>
      <vt:lpstr>Formen der kutanen Leishmaniose</vt:lpstr>
      <vt:lpstr>Erreger der kutanen Leishmaniose</vt:lpstr>
      <vt:lpstr>Verbreitung der kutanen Leishmaniose</vt:lpstr>
      <vt:lpstr>Klinik der kutanen Leishmaniose</vt:lpstr>
      <vt:lpstr>Folie 7</vt:lpstr>
      <vt:lpstr>Folie 8</vt:lpstr>
      <vt:lpstr>Verlauf ohne Therapie</vt:lpstr>
      <vt:lpstr>Mukokutane Leishmaniose</vt:lpstr>
      <vt:lpstr>Diagnostik</vt:lpstr>
      <vt:lpstr>Therapie</vt:lpstr>
      <vt:lpstr>Lokaltherapie</vt:lpstr>
      <vt:lpstr>Systemtherapie</vt:lpstr>
      <vt:lpstr>Azolantimykotika</vt:lpstr>
      <vt:lpstr>5-wertige Antimonpräparate</vt:lpstr>
      <vt:lpstr>Pentamidin</vt:lpstr>
      <vt:lpstr>Amphotericin B</vt:lpstr>
      <vt:lpstr>Miltefosin</vt:lpstr>
      <vt:lpstr>Folie 20</vt:lpstr>
      <vt:lpstr>Danke für die Aufmerksamkeit!</vt:lpstr>
      <vt:lpstr>References:</vt:lpstr>
      <vt:lpstr>Folie 23</vt:lpstr>
      <vt:lpstr>Folie 24</vt:lpstr>
      <vt:lpstr>Folie 25</vt:lpstr>
    </vt:vector>
  </TitlesOfParts>
  <Company>BMLV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x8xs </dc:creator>
  <cp:lastModifiedBy>Dr. Jakob Schnedl</cp:lastModifiedBy>
  <cp:revision>137</cp:revision>
  <dcterms:created xsi:type="dcterms:W3CDTF">2006-09-27T13:56:45Z</dcterms:created>
  <dcterms:modified xsi:type="dcterms:W3CDTF">2008-05-12T19:54:23Z</dcterms:modified>
</cp:coreProperties>
</file>